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71" r:id="rId2"/>
    <p:sldId id="257" r:id="rId3"/>
    <p:sldId id="265" r:id="rId4"/>
    <p:sldId id="266" r:id="rId5"/>
    <p:sldId id="267" r:id="rId6"/>
    <p:sldId id="298" r:id="rId7"/>
    <p:sldId id="301" r:id="rId8"/>
    <p:sldId id="258" r:id="rId9"/>
    <p:sldId id="259" r:id="rId10"/>
    <p:sldId id="260" r:id="rId11"/>
    <p:sldId id="261" r:id="rId12"/>
    <p:sldId id="262" r:id="rId13"/>
    <p:sldId id="269" r:id="rId14"/>
    <p:sldId id="268" r:id="rId15"/>
    <p:sldId id="270" r:id="rId16"/>
    <p:sldId id="263" r:id="rId17"/>
    <p:sldId id="264" r:id="rId18"/>
    <p:sldId id="272" r:id="rId19"/>
    <p:sldId id="273" r:id="rId20"/>
    <p:sldId id="274" r:id="rId21"/>
    <p:sldId id="275" r:id="rId22"/>
    <p:sldId id="278" r:id="rId23"/>
    <p:sldId id="279" r:id="rId24"/>
    <p:sldId id="280" r:id="rId25"/>
    <p:sldId id="299" r:id="rId26"/>
    <p:sldId id="283" r:id="rId27"/>
    <p:sldId id="281" r:id="rId28"/>
    <p:sldId id="291" r:id="rId29"/>
    <p:sldId id="282" r:id="rId30"/>
    <p:sldId id="292" r:id="rId31"/>
    <p:sldId id="293" r:id="rId32"/>
    <p:sldId id="284" r:id="rId33"/>
    <p:sldId id="289" r:id="rId34"/>
    <p:sldId id="285" r:id="rId35"/>
    <p:sldId id="295" r:id="rId36"/>
    <p:sldId id="288" r:id="rId37"/>
    <p:sldId id="287" r:id="rId38"/>
    <p:sldId id="297"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719" autoAdjust="0"/>
  </p:normalViewPr>
  <p:slideViewPr>
    <p:cSldViewPr snapToGrid="0" snapToObjects="1">
      <p:cViewPr varScale="1">
        <p:scale>
          <a:sx n="52" d="100"/>
          <a:sy n="52" d="100"/>
        </p:scale>
        <p:origin x="-167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9E948D-07BC-2249-953A-7C2E27ED7E8C}" type="datetimeFigureOut">
              <a:rPr lang="en-US" smtClean="0"/>
              <a:t>3/10/2012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8632E6C-4AC4-0C4C-97CE-7C38BAE9AA92}" type="slidenum">
              <a:rPr lang="en-US" smtClean="0"/>
              <a:t>‹#›</a:t>
            </a:fld>
            <a:endParaRPr lang="en-US"/>
          </a:p>
        </p:txBody>
      </p:sp>
    </p:spTree>
    <p:extLst>
      <p:ext uri="{BB962C8B-B14F-4D97-AF65-F5344CB8AC3E}">
        <p14:creationId xmlns:p14="http://schemas.microsoft.com/office/powerpoint/2010/main" val="7819791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AA604A-D429-FB45-BE07-4DF626E0AFD2}" type="datetimeFigureOut">
              <a:rPr lang="en-US" smtClean="0"/>
              <a:t>3/10/2012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BD2795-18A9-6C41-9611-2DB4594F6098}" type="slidenum">
              <a:rPr lang="en-US" smtClean="0"/>
              <a:t>‹#›</a:t>
            </a:fld>
            <a:endParaRPr lang="en-US"/>
          </a:p>
        </p:txBody>
      </p:sp>
    </p:spTree>
    <p:extLst>
      <p:ext uri="{BB962C8B-B14F-4D97-AF65-F5344CB8AC3E}">
        <p14:creationId xmlns:p14="http://schemas.microsoft.com/office/powerpoint/2010/main" val="94966463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75F18-FD13-3748-B36B-5EAFD14F0DC1}" type="slidenum">
              <a:rPr lang="en-US"/>
              <a:pPr/>
              <a:t>1</a:t>
            </a:fld>
            <a:endParaRPr lang="en-US"/>
          </a:p>
        </p:txBody>
      </p:sp>
      <p:sp>
        <p:nvSpPr>
          <p:cNvPr id="686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8611" name="Rectangle 3"/>
          <p:cNvSpPr>
            <a:spLocks noGrp="1" noChangeArrowheads="1"/>
          </p:cNvSpPr>
          <p:nvPr>
            <p:ph type="body" idx="1"/>
          </p:nvPr>
        </p:nvSpPr>
        <p:spPr/>
        <p:txBody>
          <a:bodyPr/>
          <a:lstStyle/>
          <a:p>
            <a:pPr marL="228600" indent="-228600"/>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A738A-9DC9-CC46-ABD1-DA31B9B3A567}" type="slidenum">
              <a:rPr lang="en-US"/>
              <a:pPr/>
              <a:t>17</a:t>
            </a:fld>
            <a:endParaRPr lang="en-US"/>
          </a:p>
        </p:txBody>
      </p:sp>
      <p:sp>
        <p:nvSpPr>
          <p:cNvPr id="618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18499" name="Rectangle 3"/>
          <p:cNvSpPr>
            <a:spLocks noGrp="1" noChangeArrowheads="1"/>
          </p:cNvSpPr>
          <p:nvPr>
            <p:ph type="body" idx="1"/>
          </p:nvPr>
        </p:nvSpPr>
        <p:spPr/>
        <p:txBody>
          <a:bodyPr/>
          <a:lstStyle/>
          <a:p>
            <a:r>
              <a:rPr lang="en-US"/>
              <a:t>Like requests, routine replies and positive messages will generally be of interest to your readers, so use the direct approach. Open with your main idea (the positive reply or the good news). Use the body to explain all the relevant details. Then, close cordially, perhaps highlighting a benefit to your reader.</a:t>
            </a:r>
          </a:p>
          <a:p>
            <a:pPr>
              <a:buFontTx/>
              <a:buChar char="•"/>
            </a:pPr>
            <a:r>
              <a:rPr lang="en-US"/>
              <a:t>By opening your routine and positive messages with the main idea or good news, you are preparing your audience for the details that follow. </a:t>
            </a:r>
          </a:p>
          <a:p>
            <a:pPr>
              <a:buFontTx/>
              <a:buChar char="•"/>
            </a:pPr>
            <a:r>
              <a:rPr lang="en-US"/>
              <a:t>Use the body of your message to explain your point completely so that your audience will experience no confusion or lingering doubt. In addition to providing details in the body, maintain the positive, supportive tone established in the opening. </a:t>
            </a:r>
          </a:p>
          <a:p>
            <a:pPr>
              <a:buFontTx/>
              <a:buChar char="•"/>
            </a:pPr>
            <a:r>
              <a:rPr lang="en-US"/>
              <a:t>Your message is most likely to succeed if your readers are left feeling that you have their best interests in mind. You can accomplish this task either by highlighting a benefit to the audience or by expressing appreciation or goodwill. If follow-up action is required, clearly state who will follow up and when it will be done. </a:t>
            </a:r>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E2AB8A-B9CC-724E-905D-5A9F5BEE6A5F}" type="slidenum">
              <a:rPr lang="en-US"/>
              <a:pPr/>
              <a:t>21</a:t>
            </a:fld>
            <a:endParaRPr lang="en-US"/>
          </a:p>
        </p:txBody>
      </p:sp>
      <p:sp>
        <p:nvSpPr>
          <p:cNvPr id="6164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16451" name="Rectangle 3"/>
          <p:cNvSpPr>
            <a:spLocks noGrp="1" noChangeArrowheads="1"/>
          </p:cNvSpPr>
          <p:nvPr>
            <p:ph type="body" idx="1"/>
          </p:nvPr>
        </p:nvSpPr>
        <p:spPr/>
        <p:txBody>
          <a:bodyPr/>
          <a:lstStyle/>
          <a:p>
            <a:r>
              <a:rPr lang="en-US"/>
              <a:t>When responding positively to a request, giving good news, or sending a goodwill message, you have several goals: (1) to communicate the information or good news, (2) to answer all questions, (3) to provide all required details, and (4) to leave your reader with a good impression of you and your firm. Routine positive messages can be quite brief and to the point, so you may use the direct approach. Just remember to be courteous, stay upbeat, and maintain a </a:t>
            </a:r>
            <a:r>
              <a:rPr lang="ja-JP" altLang="en-US">
                <a:latin typeface="Arial"/>
              </a:rPr>
              <a:t>“</a:t>
            </a:r>
            <a:r>
              <a:rPr lang="en-US"/>
              <a:t>you-oriented</a:t>
            </a:r>
            <a:r>
              <a:rPr lang="ja-JP" altLang="en-US">
                <a:latin typeface="Arial"/>
              </a:rPr>
              <a:t>”</a:t>
            </a:r>
            <a:r>
              <a:rPr lang="en-US"/>
              <a:t> tone.</a:t>
            </a:r>
          </a:p>
          <a:p>
            <a:endParaRPr lang="en-US">
              <a:cs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8E3B4E-FC6B-5048-B1C3-1F47FA920380}" type="slidenum">
              <a:rPr lang="en-US"/>
              <a:pPr/>
              <a:t>23</a:t>
            </a:fld>
            <a:endParaRPr lang="en-US"/>
          </a:p>
        </p:txBody>
      </p:sp>
      <p:sp>
        <p:nvSpPr>
          <p:cNvPr id="6430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43075" name="Rectangle 3"/>
          <p:cNvSpPr>
            <a:spLocks noGrp="1" noChangeArrowheads="1"/>
          </p:cNvSpPr>
          <p:nvPr>
            <p:ph type="body" idx="1"/>
          </p:nvPr>
        </p:nvSpPr>
        <p:spPr/>
        <p:txBody>
          <a:bodyPr/>
          <a:lstStyle/>
          <a:p>
            <a:pPr marL="228600" indent="-228600"/>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070FCF-CB0A-AB4E-A906-D2B55B46DDD7}" type="slidenum">
              <a:rPr lang="en-US"/>
              <a:pPr/>
              <a:t>24</a:t>
            </a:fld>
            <a:endParaRPr lang="en-US"/>
          </a:p>
        </p:txBody>
      </p:sp>
      <p:sp>
        <p:nvSpPr>
          <p:cNvPr id="7004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700419" name="Rectangle 3"/>
          <p:cNvSpPr>
            <a:spLocks noGrp="1" noChangeArrowheads="1"/>
          </p:cNvSpPr>
          <p:nvPr>
            <p:ph type="body" idx="1"/>
          </p:nvPr>
        </p:nvSpPr>
        <p:spPr bwMode="auto">
          <a:xfrm>
            <a:off x="914400" y="4343400"/>
            <a:ext cx="5029200" cy="41148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tabLst>
                <a:tab pos="228600" algn="l"/>
              </a:tabLst>
            </a:pPr>
            <a:r>
              <a:rPr lang="en-US" altLang="ja-JP">
                <a:cs typeface="ＭＳ Ｐゴシック" charset="0"/>
              </a:rPr>
              <a:t>Delivering negative information is rarely easy and never enjoyable, but with some helpful guidelines, you can craft messages that minimize negative reactions. Whenever you deliver negative news, you have five main goals: </a:t>
            </a:r>
          </a:p>
          <a:p>
            <a:pPr marL="228600" indent="-228600">
              <a:buFontTx/>
              <a:buAutoNum type="arabicPeriod"/>
              <a:tabLst>
                <a:tab pos="228600" algn="l"/>
              </a:tabLst>
            </a:pPr>
            <a:r>
              <a:rPr lang="en-US" altLang="ja-JP">
                <a:cs typeface="ＭＳ Ｐゴシック" charset="0"/>
              </a:rPr>
              <a:t>To convey the bad news</a:t>
            </a:r>
          </a:p>
          <a:p>
            <a:pPr marL="228600" indent="-228600">
              <a:buFontTx/>
              <a:buAutoNum type="arabicPeriod"/>
              <a:tabLst>
                <a:tab pos="228600" algn="l"/>
              </a:tabLst>
            </a:pPr>
            <a:r>
              <a:rPr lang="en-US" altLang="ja-JP">
                <a:cs typeface="ＭＳ Ｐゴシック" charset="0"/>
              </a:rPr>
              <a:t>To gain acceptance for it</a:t>
            </a:r>
          </a:p>
          <a:p>
            <a:pPr marL="228600" indent="-228600">
              <a:buFontTx/>
              <a:buAutoNum type="arabicPeriod"/>
              <a:tabLst>
                <a:tab pos="228600" algn="l"/>
              </a:tabLst>
            </a:pPr>
            <a:r>
              <a:rPr lang="en-US" altLang="ja-JP">
                <a:cs typeface="ＭＳ Ｐゴシック" charset="0"/>
              </a:rPr>
              <a:t>To maintain as much goodwill as possible with your audience</a:t>
            </a:r>
          </a:p>
          <a:p>
            <a:pPr marL="228600" indent="-228600">
              <a:buFontTx/>
              <a:buAutoNum type="arabicPeriod"/>
              <a:tabLst>
                <a:tab pos="228600" algn="l"/>
              </a:tabLst>
            </a:pPr>
            <a:r>
              <a:rPr lang="en-US" altLang="ja-JP">
                <a:cs typeface="ＭＳ Ｐゴシック" charset="0"/>
              </a:rPr>
              <a:t>To maintain a good image for your organization</a:t>
            </a:r>
          </a:p>
          <a:p>
            <a:pPr marL="228600" indent="-228600">
              <a:buFontTx/>
              <a:buAutoNum type="arabicPeriod"/>
              <a:tabLst>
                <a:tab pos="228600" algn="l"/>
              </a:tabLst>
            </a:pPr>
            <a:r>
              <a:rPr lang="en-US" altLang="ja-JP">
                <a:cs typeface="ＭＳ Ｐゴシック" charset="0"/>
              </a:rPr>
              <a:t>To reduce future correspondence on the matter </a:t>
            </a:r>
          </a:p>
          <a:p>
            <a:pPr marL="228600" indent="-228600">
              <a:tabLst>
                <a:tab pos="228600" algn="l"/>
              </a:tabLst>
            </a:pPr>
            <a:r>
              <a:rPr lang="en-US"/>
              <a:t>Five goals are clearly a lot to accomplish in one message. However, by learning some simple techniques and following the three-step process, you can develop negative messages that reduce the stress for everyone involved and improve the effectiveness of your communication efforts.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892FA4-4DDA-4D40-903E-5672AE4AFF57}" type="slidenum">
              <a:rPr lang="en-US"/>
              <a:pPr/>
              <a:t>26</a:t>
            </a:fld>
            <a:endParaRPr lang="en-US"/>
          </a:p>
        </p:txBody>
      </p:sp>
      <p:sp>
        <p:nvSpPr>
          <p:cNvPr id="76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62883" name="Rectangle 3"/>
          <p:cNvSpPr>
            <a:spLocks noGrp="1" noChangeArrowheads="1"/>
          </p:cNvSpPr>
          <p:nvPr>
            <p:ph type="body" idx="1"/>
          </p:nvPr>
        </p:nvSpPr>
        <p:spPr/>
        <p:txBody>
          <a:bodyPr/>
          <a:lstStyle/>
          <a:p>
            <a:r>
              <a:rPr lang="en-US" altLang="ja-JP" dirty="0">
                <a:cs typeface="ＭＳ Ｐゴシック" charset="0"/>
              </a:rPr>
              <a:t>In your business writing, you will need to choose the direct or indirect approach whenever you deliver bad news; however, there are no clear guidelines to help you choose in every case. You will have to choose one approach or the other, so ask yourself the following questions:</a:t>
            </a:r>
          </a:p>
          <a:p>
            <a:pPr>
              <a:buFontTx/>
              <a:buChar char="•"/>
            </a:pPr>
            <a:r>
              <a:rPr lang="en-US" altLang="ja-JP" dirty="0">
                <a:cs typeface="ＭＳ Ｐゴシック" charset="0"/>
              </a:rPr>
              <a:t>Will the bad news come as a shock? </a:t>
            </a:r>
          </a:p>
          <a:p>
            <a:pPr>
              <a:buFontTx/>
              <a:buChar char="•"/>
            </a:pPr>
            <a:r>
              <a:rPr lang="en-US" altLang="ja-JP" dirty="0">
                <a:cs typeface="ＭＳ Ｐゴシック" charset="0"/>
              </a:rPr>
              <a:t>Does the reader prefer short messages that get right to the point? </a:t>
            </a:r>
          </a:p>
          <a:p>
            <a:pPr>
              <a:buFontTx/>
              <a:buChar char="•"/>
            </a:pPr>
            <a:r>
              <a:rPr lang="en-US" altLang="ja-JP" dirty="0">
                <a:cs typeface="ＭＳ Ｐゴシック" charset="0"/>
              </a:rPr>
              <a:t>How important is this news to the reader? </a:t>
            </a:r>
          </a:p>
          <a:p>
            <a:pPr>
              <a:buFontTx/>
              <a:buChar char="•"/>
            </a:pPr>
            <a:r>
              <a:rPr lang="en-US" altLang="ja-JP" dirty="0">
                <a:cs typeface="ＭＳ Ｐゴシック" charset="0"/>
              </a:rPr>
              <a:t>Do you need to maintain a close working relationship with the reader? </a:t>
            </a:r>
          </a:p>
          <a:p>
            <a:pPr>
              <a:buFontTx/>
              <a:buChar char="•"/>
            </a:pPr>
            <a:r>
              <a:rPr lang="en-US" altLang="ja-JP" dirty="0">
                <a:cs typeface="ＭＳ Ｐゴシック" charset="0"/>
              </a:rPr>
              <a:t>Do you need to get the reader’s attention? </a:t>
            </a:r>
          </a:p>
          <a:p>
            <a:pPr>
              <a:buFontTx/>
              <a:buChar char="•"/>
            </a:pPr>
            <a:r>
              <a:rPr lang="en-US" altLang="ja-JP" dirty="0">
                <a:cs typeface="ＭＳ Ｐゴシック" charset="0"/>
              </a:rPr>
              <a:t>What is your organization’s preferred style? </a:t>
            </a:r>
            <a:endParaRPr lang="en-US" dirty="0">
              <a:cs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F8674A-5C5A-0B40-9458-9068C76A6FBA}" type="slidenum">
              <a:rPr lang="en-US"/>
              <a:pPr/>
              <a:t>27</a:t>
            </a:fld>
            <a:endParaRPr lang="en-US"/>
          </a:p>
        </p:txBody>
      </p:sp>
      <p:sp>
        <p:nvSpPr>
          <p:cNvPr id="7680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68003" name="Rectangle 3"/>
          <p:cNvSpPr>
            <a:spLocks noGrp="1" noChangeArrowheads="1"/>
          </p:cNvSpPr>
          <p:nvPr>
            <p:ph type="body" idx="1"/>
          </p:nvPr>
        </p:nvSpPr>
        <p:spPr/>
        <p:txBody>
          <a:bodyPr/>
          <a:lstStyle/>
          <a:p>
            <a:pPr>
              <a:tabLst>
                <a:tab pos="228600" algn="l"/>
              </a:tabLst>
            </a:pPr>
            <a:r>
              <a:rPr lang="en-US"/>
              <a:t>A negative message organized using the direct approach starts with a clear statement of the bad news, proceeds to the reasons for the decision (perhaps offering alternatives), and ends with a positive statement aimed at maintaining a good relationship with the audience. </a:t>
            </a:r>
          </a:p>
          <a:p>
            <a:pPr>
              <a:tabLst>
                <a:tab pos="228600" algn="l"/>
              </a:tabLst>
            </a:pPr>
            <a:r>
              <a:rPr lang="en-US"/>
              <a:t>If you have chosen the direct approach to convey bad news, come right out and say it. Maintain a calm, professional tone that keeps the focus on the news and not on individual failures. Also, if necessary, remind the reader why you are writing.</a:t>
            </a:r>
          </a:p>
          <a:p>
            <a:pPr>
              <a:tabLst>
                <a:tab pos="228600" algn="l"/>
              </a:tabLst>
            </a:pPr>
            <a:r>
              <a:rPr lang="en-US"/>
              <a:t>In most cases, you will follow the direct opening with an explanation of why the news is negative. The extent of your explanation depends on the nature of your news and your relationship with the reader. You will encounter situations in which explaining negative news is neither appropriate nor helpful, such as when the reasons are confidential, excessively complicated, or irrelevant to the reader. To maintain a cordial working relationship with the reader, you might want to explain why you cannot provide the information.</a:t>
            </a:r>
          </a:p>
          <a:p>
            <a:pPr>
              <a:tabLst>
                <a:tab pos="228600" algn="l"/>
              </a:tabLst>
            </a:pPr>
            <a:r>
              <a:rPr lang="en-US"/>
              <a:t>After you have explained your negative news, close the message in a positive and respectful manner. If you can, consider offering your reader an alternative solution, in order to preserve the business relationship. </a:t>
            </a:r>
          </a:p>
          <a:p>
            <a:pPr>
              <a:tabLst>
                <a:tab pos="228600" algn="l"/>
              </a:tabLst>
            </a:pP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37F7FC-CFCB-9D42-A719-8A774CEA9932}" type="slidenum">
              <a:rPr lang="en-US"/>
              <a:pPr/>
              <a:t>29</a:t>
            </a:fld>
            <a:endParaRPr lang="en-US"/>
          </a:p>
        </p:txBody>
      </p:sp>
      <p:sp>
        <p:nvSpPr>
          <p:cNvPr id="770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70051" name="Rectangle 3"/>
          <p:cNvSpPr>
            <a:spLocks noGrp="1" noChangeArrowheads="1"/>
          </p:cNvSpPr>
          <p:nvPr>
            <p:ph type="body" idx="1"/>
          </p:nvPr>
        </p:nvSpPr>
        <p:spPr/>
        <p:txBody>
          <a:bodyPr/>
          <a:lstStyle/>
          <a:p>
            <a:pPr marL="228600" indent="-228600">
              <a:tabLst>
                <a:tab pos="228600" algn="l"/>
              </a:tabLst>
            </a:pPr>
            <a:r>
              <a:rPr lang="en-US"/>
              <a:t>The indirect approach helps readers prepare for the bad news by outlining the reasons for the situation before presenting the bad news itself. However, the indirect approach is not meant to obscure bad news, delay it, or limit your responsibility. The purpose of this approach is to ease the blow and help readers accept the news. When done poorly, the indirect approach can be disrespectful and even unethical. When done well, it is a good example of </a:t>
            </a:r>
            <a:r>
              <a:rPr lang="ja-JP" altLang="en-US">
                <a:latin typeface="Arial"/>
              </a:rPr>
              <a:t>“</a:t>
            </a:r>
            <a:r>
              <a:rPr lang="en-US"/>
              <a:t>you-oriented</a:t>
            </a:r>
            <a:r>
              <a:rPr lang="ja-JP" altLang="en-US">
                <a:latin typeface="Arial"/>
              </a:rPr>
              <a:t>”</a:t>
            </a:r>
            <a:r>
              <a:rPr lang="en-US"/>
              <a:t> communication crafted with attention to both ethics and etiquette.</a:t>
            </a:r>
          </a:p>
          <a:p>
            <a:pPr marL="228600" indent="-228600">
              <a:tabLst>
                <a:tab pos="228600" algn="l"/>
              </a:tabLst>
            </a:pPr>
            <a:r>
              <a:rPr lang="en-US"/>
              <a:t>The indirect approach follows a four-part sequence: </a:t>
            </a:r>
          </a:p>
          <a:p>
            <a:pPr marL="228600" indent="-228600">
              <a:buFontTx/>
              <a:buAutoNum type="arabicPeriod"/>
              <a:tabLst>
                <a:tab pos="228600" algn="l"/>
              </a:tabLst>
            </a:pPr>
            <a:r>
              <a:rPr lang="en-US"/>
              <a:t>Open with a buffer.</a:t>
            </a:r>
          </a:p>
          <a:p>
            <a:pPr marL="228600" indent="-228600">
              <a:buFontTx/>
              <a:buAutoNum type="arabicPeriod"/>
              <a:tabLst>
                <a:tab pos="228600" algn="l"/>
              </a:tabLst>
            </a:pPr>
            <a:r>
              <a:rPr lang="en-US"/>
              <a:t>Continue with a logical, neutral explanation of the reasons for the news.</a:t>
            </a:r>
          </a:p>
          <a:p>
            <a:pPr marL="228600" indent="-228600">
              <a:buFontTx/>
              <a:buAutoNum type="arabicPeriod"/>
              <a:tabLst>
                <a:tab pos="228600" algn="l"/>
              </a:tabLst>
            </a:pPr>
            <a:r>
              <a:rPr lang="en-US"/>
              <a:t>Follow with a clear but diplomatic statement of the bad news. </a:t>
            </a:r>
          </a:p>
          <a:p>
            <a:pPr marL="228600" indent="-228600">
              <a:buFontTx/>
              <a:buAutoNum type="arabicPeriod"/>
              <a:tabLst>
                <a:tab pos="228600" algn="l"/>
              </a:tabLst>
            </a:pPr>
            <a:r>
              <a:rPr lang="en-US"/>
              <a:t>Close with a positive forward-looking statement. </a:t>
            </a:r>
          </a:p>
          <a:p>
            <a:pPr marL="228600" indent="-228600">
              <a:tabLst>
                <a:tab pos="228600" algn="l"/>
              </a:tabLst>
            </a:pPr>
            <a:r>
              <a:rPr lang="en-US"/>
              <a:t>The next four slides cover this four-part sequence in detail.</a:t>
            </a:r>
          </a:p>
          <a:p>
            <a:pPr marL="228600" indent="-228600">
              <a:tabLst>
                <a:tab pos="228600" algn="l"/>
              </a:tabLst>
            </a:pPr>
            <a:endParaRPr lang="en-US"/>
          </a:p>
          <a:p>
            <a:pPr marL="228600" indent="-228600">
              <a:tabLst>
                <a:tab pos="228600" algn="l"/>
              </a:tabLst>
            </a:pP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B25C0A-7190-BC43-AFED-3F5B05F88FAE}" type="slidenum">
              <a:rPr lang="en-US"/>
              <a:pPr/>
              <a:t>32</a:t>
            </a:fld>
            <a:endParaRPr lang="en-US"/>
          </a:p>
        </p:txBody>
      </p:sp>
      <p:sp>
        <p:nvSpPr>
          <p:cNvPr id="8294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29443" name="Rectangle 3"/>
          <p:cNvSpPr>
            <a:spLocks noGrp="1" noChangeArrowheads="1"/>
          </p:cNvSpPr>
          <p:nvPr>
            <p:ph type="body" idx="1"/>
          </p:nvPr>
        </p:nvSpPr>
        <p:spPr/>
        <p:txBody>
          <a:bodyPr/>
          <a:lstStyle/>
          <a:p>
            <a:r>
              <a:rPr lang="en-US" dirty="0"/>
              <a:t>In the course of your business career, you may write a wide variety of negative messages, from announcing declines in revenue to giving negative performance reviews. The following sections offer examples of the most common negative messages, dealing with topics such as routine business matters, employment messages, and organizational news.</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BE4B35-F656-1A4C-969F-D4DFA566BF81}" type="slidenum">
              <a:rPr lang="en-US"/>
              <a:pPr/>
              <a:t>33</a:t>
            </a:fld>
            <a:endParaRPr lang="en-US"/>
          </a:p>
        </p:txBody>
      </p:sp>
      <p:sp>
        <p:nvSpPr>
          <p:cNvPr id="8325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32515" name="Rectangle 3"/>
          <p:cNvSpPr>
            <a:spLocks noGrp="1" noChangeArrowheads="1"/>
          </p:cNvSpPr>
          <p:nvPr>
            <p:ph type="body" idx="1"/>
          </p:nvPr>
        </p:nvSpPr>
        <p:spPr/>
        <p:txBody>
          <a:bodyPr/>
          <a:lstStyle/>
          <a:p>
            <a:pPr>
              <a:lnSpc>
                <a:spcPct val="90000"/>
              </a:lnSpc>
            </a:pPr>
            <a:r>
              <a:rPr lang="en-US" altLang="ja-JP">
                <a:cs typeface="ＭＳ Ｐゴシック" charset="0"/>
              </a:rPr>
              <a:t>Saying </a:t>
            </a:r>
            <a:r>
              <a:rPr lang="en-US" altLang="ja-JP" i="1">
                <a:cs typeface="ＭＳ Ｐゴシック" charset="0"/>
              </a:rPr>
              <a:t>no</a:t>
            </a:r>
            <a:r>
              <a:rPr lang="en-US" altLang="ja-JP">
                <a:cs typeface="ＭＳ Ｐゴシック" charset="0"/>
              </a:rPr>
              <a:t> is a routine part of business and should not reflect negatively on you. If you said </a:t>
            </a:r>
            <a:r>
              <a:rPr lang="en-US" altLang="ja-JP" i="1">
                <a:cs typeface="ＭＳ Ｐゴシック" charset="0"/>
              </a:rPr>
              <a:t>yes</a:t>
            </a:r>
            <a:r>
              <a:rPr lang="en-US" altLang="ja-JP">
                <a:cs typeface="ＭＳ Ｐゴシック" charset="0"/>
              </a:rPr>
              <a:t> to every request that crossed your desk, you would never get any work done. Consider the following points as you develop routine negative messages:</a:t>
            </a:r>
          </a:p>
          <a:p>
            <a:pPr>
              <a:lnSpc>
                <a:spcPct val="90000"/>
              </a:lnSpc>
              <a:buFontTx/>
              <a:buChar char="•"/>
            </a:pPr>
            <a:r>
              <a:rPr lang="en-US" altLang="ja-JP" b="1">
                <a:cs typeface="ＭＳ Ｐゴシック" charset="0"/>
              </a:rPr>
              <a:t>Choose the approach.</a:t>
            </a:r>
            <a:r>
              <a:rPr lang="en-US" altLang="ja-JP">
                <a:cs typeface="ＭＳ Ｐゴシック" charset="0"/>
              </a:rPr>
              <a:t> The </a:t>
            </a:r>
            <a:r>
              <a:rPr lang="en-US" altLang="ja-JP" i="1">
                <a:cs typeface="ＭＳ Ｐゴシック" charset="0"/>
              </a:rPr>
              <a:t>direct approach</a:t>
            </a:r>
            <a:r>
              <a:rPr lang="en-US" altLang="ja-JP">
                <a:cs typeface="ＭＳ Ｐゴシック" charset="0"/>
              </a:rPr>
              <a:t> will work best for most routine negative responses. Your audience gets the answer quickly, and it saves you time. The </a:t>
            </a:r>
            <a:r>
              <a:rPr lang="en-US" altLang="ja-JP" i="1">
                <a:cs typeface="ＭＳ Ｐゴシック" charset="0"/>
              </a:rPr>
              <a:t>indirect approach</a:t>
            </a:r>
            <a:r>
              <a:rPr lang="en-US" altLang="ja-JP">
                <a:cs typeface="ＭＳ Ｐゴシック" charset="0"/>
              </a:rPr>
              <a:t> works best if the stakes are high, if you or your company has an established relationship with the person making the request, or you are forced to deny a request that you may have granted in the past. </a:t>
            </a:r>
          </a:p>
          <a:p>
            <a:pPr>
              <a:lnSpc>
                <a:spcPct val="90000"/>
              </a:lnSpc>
              <a:buFontTx/>
              <a:buChar char="•"/>
            </a:pPr>
            <a:r>
              <a:rPr lang="en-US" altLang="ja-JP" b="1">
                <a:cs typeface="ＭＳ Ｐゴシック" charset="0"/>
              </a:rPr>
              <a:t>Manage your time carefully.</a:t>
            </a:r>
            <a:r>
              <a:rPr lang="en-US" altLang="ja-JP">
                <a:cs typeface="ＭＳ Ｐゴシック" charset="0"/>
              </a:rPr>
              <a:t> Focus your limited time on the most important relationships and requests; craft quick, standard responses for less important situations.</a:t>
            </a:r>
          </a:p>
          <a:p>
            <a:pPr>
              <a:lnSpc>
                <a:spcPct val="90000"/>
              </a:lnSpc>
              <a:buFontTx/>
              <a:buChar char="•"/>
            </a:pPr>
            <a:r>
              <a:rPr lang="en-US" altLang="ja-JP" b="1">
                <a:cs typeface="ＭＳ Ｐゴシック" charset="0"/>
              </a:rPr>
              <a:t>If the matter is closed, do not imply that it is still open.</a:t>
            </a:r>
            <a:r>
              <a:rPr lang="en-US" altLang="ja-JP">
                <a:cs typeface="ＭＳ Ｐゴシック" charset="0"/>
              </a:rPr>
              <a:t> If your answer is truly </a:t>
            </a:r>
            <a:r>
              <a:rPr lang="en-US" altLang="ja-JP" i="1">
                <a:cs typeface="ＭＳ Ｐゴシック" charset="0"/>
              </a:rPr>
              <a:t>no</a:t>
            </a:r>
            <a:r>
              <a:rPr lang="en-US" altLang="ja-JP">
                <a:cs typeface="ＭＳ Ｐゴシック" charset="0"/>
              </a:rPr>
              <a:t>, avoid phrases such as, “Let me think about it and get back to you” as a way to delay saying no.</a:t>
            </a:r>
          </a:p>
          <a:p>
            <a:pPr>
              <a:lnSpc>
                <a:spcPct val="90000"/>
              </a:lnSpc>
              <a:buFontTx/>
              <a:buChar char="•"/>
            </a:pPr>
            <a:r>
              <a:rPr lang="en-US" altLang="ja-JP" b="1">
                <a:cs typeface="ＭＳ Ｐゴシック" charset="0"/>
              </a:rPr>
              <a:t>Offer alternative ideas if you can.</a:t>
            </a:r>
            <a:r>
              <a:rPr lang="en-US" altLang="ja-JP">
                <a:cs typeface="ＭＳ Ｐゴシック" charset="0"/>
              </a:rPr>
              <a:t> Remember to use your time wisely in such matters. Unless the relationship is vital to your company, you probably should not spend time researching alternatives for the other person.</a:t>
            </a:r>
          </a:p>
          <a:p>
            <a:pPr>
              <a:lnSpc>
                <a:spcPct val="90000"/>
              </a:lnSpc>
              <a:buFontTx/>
              <a:buChar char="•"/>
            </a:pPr>
            <a:r>
              <a:rPr lang="en-US" altLang="ja-JP" b="1">
                <a:cs typeface="ＭＳ Ｐゴシック" charset="0"/>
              </a:rPr>
              <a:t>Do not imply that other assistance or information might be available if it is not.</a:t>
            </a:r>
            <a:r>
              <a:rPr lang="en-US" altLang="ja-JP">
                <a:cs typeface="ＭＳ Ｐゴシック" charset="0"/>
              </a:rPr>
              <a:t> An empty attempt to soothe hostile feelings could simply lead to another request you will have to refuse.</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284E84-6978-3444-AF70-D373830FC8DE}" type="slidenum">
              <a:rPr lang="en-US"/>
              <a:pPr/>
              <a:t>34</a:t>
            </a:fld>
            <a:endParaRPr lang="en-US"/>
          </a:p>
        </p:txBody>
      </p:sp>
      <p:sp>
        <p:nvSpPr>
          <p:cNvPr id="7505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50595" name="Rectangle 3"/>
          <p:cNvSpPr>
            <a:spLocks noGrp="1" noChangeArrowheads="1"/>
          </p:cNvSpPr>
          <p:nvPr>
            <p:ph type="body" idx="1"/>
          </p:nvPr>
        </p:nvSpPr>
        <p:spPr/>
        <p:txBody>
          <a:bodyPr/>
          <a:lstStyle/>
          <a:p>
            <a:r>
              <a:rPr lang="en-US"/>
              <a:t>As a manager, you may need to issue negative announcements regarding some aspect of your products, services, or operations. Most of these scenarios have unique challenges that must be addressed on a case-by-case basis, but the general advice offered here applies to all of them. One key difference among all these messages is whether you have time to plan the announcement. The following slides address the two types of negative organizational news: communicating under normal circumstances and communication during emergencies.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B47C9B-06B9-DD42-ADD8-E4267EF6930E}" type="slidenum">
              <a:rPr lang="en-US"/>
              <a:pPr/>
              <a:t>2</a:t>
            </a:fld>
            <a:endParaRPr lang="en-US"/>
          </a:p>
        </p:txBody>
      </p:sp>
      <p:sp>
        <p:nvSpPr>
          <p:cNvPr id="613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13379" name="Rectangle 3"/>
          <p:cNvSpPr>
            <a:spLocks noGrp="1" noChangeArrowheads="1"/>
          </p:cNvSpPr>
          <p:nvPr>
            <p:ph type="body" idx="1"/>
          </p:nvPr>
        </p:nvSpPr>
        <p:spPr/>
        <p:txBody>
          <a:bodyPr/>
          <a:lstStyle/>
          <a:p>
            <a:r>
              <a:rPr lang="en-US"/>
              <a:t>The ease of e-mail communication is its greatest strength—and its greatest weakness. Because sending e-mail is so easy, it is often overused and misused. Consequently, attention to e-mail etiquette is vital, and that starts in the planning stage. </a:t>
            </a:r>
          </a:p>
          <a:p>
            <a:r>
              <a:rPr lang="en-US"/>
              <a:t>Many busy professionals are struggling to keep up with the flow of email messages, some reporting that they receive as many as 50 messages per hour from colleagues and clients. Therefore, make sure that every message you send is necessary. </a:t>
            </a:r>
          </a:p>
          <a:p>
            <a:r>
              <a:rPr lang="en-US"/>
              <a:t>When analyzing your audience, think twice before sending copies to multiple recipients with the </a:t>
            </a:r>
            <a:r>
              <a:rPr lang="ja-JP" altLang="en-US">
                <a:latin typeface="Arial"/>
              </a:rPr>
              <a:t>“</a:t>
            </a:r>
            <a:r>
              <a:rPr lang="en-US"/>
              <a:t>cc</a:t>
            </a:r>
            <a:r>
              <a:rPr lang="ja-JP" altLang="en-US">
                <a:latin typeface="Arial"/>
              </a:rPr>
              <a:t>”</a:t>
            </a:r>
            <a:r>
              <a:rPr lang="en-US"/>
              <a:t> (courtesy copy) function. Conversely, as a manager, make sure that your e-mail habits do not cause productivity problems for your staff.</a:t>
            </a:r>
          </a:p>
          <a:p>
            <a:r>
              <a:rPr lang="en-US"/>
              <a:t>Be sure to respect the chain of command. In many companies, any employee can e-mail anyone else, including the president and CEO. However, take care that you do not abuse this freedom.</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BC4A0C-6B47-7F4E-ADA0-00A44DC90A39}" type="slidenum">
              <a:rPr lang="en-US"/>
              <a:pPr/>
              <a:t>36</a:t>
            </a:fld>
            <a:endParaRPr lang="en-US"/>
          </a:p>
        </p:txBody>
      </p:sp>
      <p:sp>
        <p:nvSpPr>
          <p:cNvPr id="8058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05891" name="Rectangle 3"/>
          <p:cNvSpPr>
            <a:spLocks noGrp="1" noChangeArrowheads="1"/>
          </p:cNvSpPr>
          <p:nvPr>
            <p:ph type="body" idx="1"/>
          </p:nvPr>
        </p:nvSpPr>
        <p:spPr/>
        <p:txBody>
          <a:bodyPr/>
          <a:lstStyle/>
          <a:p>
            <a:r>
              <a:rPr lang="en-US" dirty="0"/>
              <a:t>It is difficult to tell job applicants (tactfully) that you will not be offering them employment. However, do not let this difficulty stop you from communicating the bad news. Rejecting an applicant with silence is unacceptable. At the same time, poorly written rejection messages do have negative consequences, ranging from the loss of qualified candidates for future openings to the loss of potential customers (not only the rejected applicants but also their friends and family).</a:t>
            </a:r>
            <a:r>
              <a:rPr lang="en-US" baseline="30000" dirty="0"/>
              <a:t> </a:t>
            </a:r>
            <a:r>
              <a:rPr lang="en-US" dirty="0"/>
              <a:t> When delivering bad news to job applicants, follow three guidelines:</a:t>
            </a:r>
          </a:p>
          <a:p>
            <a:r>
              <a:rPr lang="en-US" b="1" dirty="0"/>
              <a:t>Open with the direct approach. </a:t>
            </a:r>
            <a:r>
              <a:rPr lang="en-US" dirty="0"/>
              <a:t>A recent study by the </a:t>
            </a:r>
            <a:r>
              <a:rPr lang="en-US" i="1" dirty="0"/>
              <a:t>Journal of Business and Technical Communication</a:t>
            </a:r>
            <a:r>
              <a:rPr lang="en-US" dirty="0"/>
              <a:t> shows businesses fare better when they reject applicants up-front. If you try to buffer the bad news that your reader is expecting, you will seem manipulative and insincere.</a:t>
            </a:r>
          </a:p>
          <a:p>
            <a:r>
              <a:rPr lang="en-US" b="1" dirty="0"/>
              <a:t>Clearly state why the applicant was not selected. </a:t>
            </a:r>
            <a:r>
              <a:rPr lang="en-US" dirty="0"/>
              <a:t>Make your rejection less personal by stating that you hired someone with more experience or whose qualifications match the position</a:t>
            </a:r>
            <a:r>
              <a:rPr lang="ja-JP" altLang="en-US" dirty="0">
                <a:latin typeface="Arial"/>
              </a:rPr>
              <a:t>’</a:t>
            </a:r>
            <a:r>
              <a:rPr lang="en-US" dirty="0"/>
              <a:t>s requirements more closely.</a:t>
            </a:r>
          </a:p>
          <a:p>
            <a:r>
              <a:rPr lang="en-US" b="1" dirty="0"/>
              <a:t>Close by suggesting alternatives.</a:t>
            </a:r>
            <a:r>
              <a:rPr lang="en-US" dirty="0"/>
              <a:t> If you believe the applicant is qualified, mention other openings within your company. You might suggest professional organizations that could help the applicant find employment, or you might simply mention that the applicant</a:t>
            </a:r>
            <a:r>
              <a:rPr lang="ja-JP" altLang="en-US" dirty="0">
                <a:latin typeface="Arial"/>
              </a:rPr>
              <a:t>’</a:t>
            </a:r>
            <a:r>
              <a:rPr lang="en-US" dirty="0"/>
              <a:t>s résumé will be considered for future openings. Any of these positive suggestions may help the applicant to be less disappointed and view your company more positively.</a:t>
            </a:r>
            <a:endParaRPr lang="en-US" b="1" dirty="0"/>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0D7EB8-FA9B-F047-A212-EFFDA8EF04EC}" type="slidenum">
              <a:rPr lang="en-US"/>
              <a:pPr/>
              <a:t>37</a:t>
            </a:fld>
            <a:endParaRPr lang="en-US"/>
          </a:p>
        </p:txBody>
      </p:sp>
      <p:sp>
        <p:nvSpPr>
          <p:cNvPr id="774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74147" name="Rectangle 3"/>
          <p:cNvSpPr>
            <a:spLocks noGrp="1" noChangeArrowheads="1"/>
          </p:cNvSpPr>
          <p:nvPr>
            <p:ph type="body" idx="1"/>
          </p:nvPr>
        </p:nvSpPr>
        <p:spPr/>
        <p:txBody>
          <a:bodyPr/>
          <a:lstStyle/>
          <a:p>
            <a:r>
              <a:rPr lang="en-US"/>
              <a:t>When writing a termination message, you have three goals: (1) present the reasons for this difficult action, (2) avoid statements that might involve the company in legal action, and (3) leave the relationship between the terminated employee and the firm as favorable as possible. For both legal and personal reasons, present specific justification for asking the employee to leave.</a:t>
            </a:r>
          </a:p>
          <a:p>
            <a:r>
              <a:rPr lang="en-US"/>
              <a:t>Make sure that all your reasons are accurate and verifiable. Avoid words that are open to interpretation, such as </a:t>
            </a:r>
            <a:r>
              <a:rPr lang="en-US" i="1"/>
              <a:t>untidy</a:t>
            </a:r>
            <a:r>
              <a:rPr lang="en-US"/>
              <a:t> and </a:t>
            </a:r>
            <a:r>
              <a:rPr lang="en-US" i="1"/>
              <a:t>difficult</a:t>
            </a:r>
            <a:r>
              <a:rPr lang="en-US"/>
              <a:t>. Make sure the employee leaves with feelings that are as positive as the circumstances allow. You can do this by telling the truth about the termination and by helping as much as you can to make the employee</a:t>
            </a:r>
            <a:r>
              <a:rPr lang="ja-JP" altLang="en-US">
                <a:latin typeface="Arial"/>
              </a:rPr>
              <a:t>’</a:t>
            </a:r>
            <a:r>
              <a:rPr lang="en-US"/>
              <a:t>s transition as smooth as possible.</a:t>
            </a:r>
          </a:p>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9518EB-ABE5-AF48-B1E1-A7EF495088A7}" type="slidenum">
              <a:rPr lang="en-US"/>
              <a:pPr/>
              <a:t>8</a:t>
            </a:fld>
            <a:endParaRPr lang="en-US"/>
          </a:p>
        </p:txBody>
      </p:sp>
      <p:sp>
        <p:nvSpPr>
          <p:cNvPr id="6307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30787" name="Rectangle 3"/>
          <p:cNvSpPr>
            <a:spLocks noGrp="1" noChangeArrowheads="1"/>
          </p:cNvSpPr>
          <p:nvPr>
            <p:ph type="body" idx="1"/>
          </p:nvPr>
        </p:nvSpPr>
        <p:spPr/>
        <p:txBody>
          <a:bodyPr/>
          <a:lstStyle/>
          <a:p>
            <a:r>
              <a:rPr lang="en-US" altLang="ja-JP" dirty="0">
                <a:cs typeface="ＭＳ Ｐゴシック" charset="0"/>
              </a:rPr>
              <a:t>Do not let the speed and simplicity of e-mail lull you into thinking that careless writing is acceptable. Particularly for important messages, a few moments of revising and proofing might save you hours of headaches and damage control. Also, lean in favor of simplicity when it comes to producing your e-mail messages. A clean, easily readable font, in black on a white background, is sufficient for nearly all e-mail messages.</a:t>
            </a:r>
          </a:p>
          <a:p>
            <a:r>
              <a:rPr lang="en-US" dirty="0"/>
              <a:t>Take advantage of your e-mail system</a:t>
            </a:r>
            <a:r>
              <a:rPr lang="ja-JP" altLang="en-US" dirty="0">
                <a:latin typeface="Arial"/>
              </a:rPr>
              <a:t>’</a:t>
            </a:r>
            <a:r>
              <a:rPr lang="en-US" dirty="0"/>
              <a:t>s ability to include a </a:t>
            </a:r>
            <a:r>
              <a:rPr lang="en-US" i="1" dirty="0"/>
              <a:t>signature </a:t>
            </a:r>
            <a:r>
              <a:rPr lang="en-US" dirty="0"/>
              <a:t>(most corporate systems support this). The signature gives your messages a more professional appearance and makes it easy for others to communicate with you through other channels.</a:t>
            </a:r>
          </a:p>
          <a:p>
            <a:r>
              <a:rPr lang="en-US" dirty="0"/>
              <a:t>When you are ready to distribute your message, pause to verify what you are doing before you click </a:t>
            </a:r>
            <a:r>
              <a:rPr lang="ja-JP" altLang="en-US" dirty="0">
                <a:latin typeface="Arial"/>
              </a:rPr>
              <a:t>“</a:t>
            </a:r>
            <a:r>
              <a:rPr lang="en-US" dirty="0"/>
              <a:t>Send.</a:t>
            </a:r>
            <a:r>
              <a:rPr lang="ja-JP" altLang="en-US" dirty="0">
                <a:latin typeface="Arial"/>
              </a:rPr>
              <a:t>”</a:t>
            </a:r>
            <a:r>
              <a:rPr lang="en-US" dirty="0"/>
              <a:t> Double-check your addressees to make sure you have included everyone necessary—and no one else. Also, do not set the message priority to </a:t>
            </a:r>
            <a:r>
              <a:rPr lang="ja-JP" altLang="en-US" dirty="0">
                <a:latin typeface="Arial"/>
              </a:rPr>
              <a:t>“</a:t>
            </a:r>
            <a:r>
              <a:rPr lang="en-US" dirty="0"/>
              <a:t>High</a:t>
            </a:r>
            <a:r>
              <a:rPr lang="ja-JP" altLang="en-US" dirty="0">
                <a:latin typeface="Arial"/>
              </a:rPr>
              <a:t>”</a:t>
            </a:r>
            <a:r>
              <a:rPr lang="en-US" dirty="0"/>
              <a:t> or </a:t>
            </a:r>
            <a:r>
              <a:rPr lang="ja-JP" altLang="en-US" dirty="0">
                <a:latin typeface="Arial"/>
              </a:rPr>
              <a:t>“</a:t>
            </a:r>
            <a:r>
              <a:rPr lang="en-US" dirty="0"/>
              <a:t>Urgent</a:t>
            </a:r>
            <a:r>
              <a:rPr lang="ja-JP" altLang="en-US" dirty="0">
                <a:latin typeface="Arial"/>
              </a:rPr>
              <a:t>”</a:t>
            </a:r>
            <a:r>
              <a:rPr lang="en-US" dirty="0"/>
              <a:t> unless your message is truly urgent.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0D0E86-EC86-BD47-AAD3-EB3A543343B9}" type="slidenum">
              <a:rPr lang="en-US"/>
              <a:pPr/>
              <a:t>9</a:t>
            </a:fld>
            <a:endParaRPr lang="en-US"/>
          </a:p>
        </p:txBody>
      </p:sp>
      <p:sp>
        <p:nvSpPr>
          <p:cNvPr id="646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46147" name="Rectangle 3"/>
          <p:cNvSpPr>
            <a:spLocks noGrp="1" noChangeArrowheads="1"/>
          </p:cNvSpPr>
          <p:nvPr>
            <p:ph type="body" idx="1"/>
          </p:nvPr>
        </p:nvSpPr>
        <p:spPr/>
        <p:txBody>
          <a:bodyPr/>
          <a:lstStyle/>
          <a:p>
            <a:r>
              <a:rPr lang="en-US" dirty="0"/>
              <a:t>While e-mail is here to stay as a business medium, its disadvantages (including viruses, spam, and rampant overuse) are driving many people to explore alternatives. One of the most popular alternatives is instant messaging (IM). </a:t>
            </a:r>
          </a:p>
          <a:p>
            <a:r>
              <a:rPr lang="en-US" dirty="0"/>
              <a:t>For both routine communication and exchanges during online meetings, IM is now widely used throughout the business world and is beginning to replace e-mail for internal communication in many companies. Business-grade IM systems offer a range of capabilities, including basic chat, </a:t>
            </a:r>
            <a:r>
              <a:rPr lang="en-US" i="1" dirty="0"/>
              <a:t>presence awareness</a:t>
            </a:r>
            <a:r>
              <a:rPr lang="en-US" dirty="0"/>
              <a:t>, remote display of documents, video capabilities, remote control of other computers, automated newsfeeds from blogs and websites, and automated </a:t>
            </a:r>
            <a:r>
              <a:rPr lang="en-US" i="1" dirty="0"/>
              <a:t>bot</a:t>
            </a:r>
            <a:r>
              <a:rPr lang="en-US" dirty="0"/>
              <a:t> capabilities (derived from the word </a:t>
            </a:r>
            <a:r>
              <a:rPr lang="en-US" i="1" dirty="0"/>
              <a:t>robot</a:t>
            </a:r>
            <a:r>
              <a:rPr lang="en-US" dirty="0"/>
              <a:t>) in which a computer can carry on simple conversations. IM functions are also being embedded into other communication media, including e-mail and social networks.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EE3B12-817E-A84A-B1A9-890BB8E9C6ED}" type="slidenum">
              <a:rPr lang="en-US"/>
              <a:pPr/>
              <a:t>10</a:t>
            </a:fld>
            <a:endParaRPr lang="en-US"/>
          </a:p>
        </p:txBody>
      </p:sp>
      <p:sp>
        <p:nvSpPr>
          <p:cNvPr id="642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42051" name="Rectangle 3"/>
          <p:cNvSpPr>
            <a:spLocks noGrp="1" noChangeArrowheads="1"/>
          </p:cNvSpPr>
          <p:nvPr>
            <p:ph type="body" idx="1"/>
          </p:nvPr>
        </p:nvSpPr>
        <p:spPr/>
        <p:txBody>
          <a:bodyPr/>
          <a:lstStyle/>
          <a:p>
            <a:r>
              <a:rPr lang="en-US" dirty="0"/>
              <a:t>Text messaging applications in business include the following: </a:t>
            </a:r>
          </a:p>
          <a:p>
            <a:pPr>
              <a:buFontTx/>
              <a:buChar char="•"/>
            </a:pPr>
            <a:r>
              <a:rPr lang="en-US" dirty="0"/>
              <a:t>Marketing (e.g., alerting customers about new sale prices)</a:t>
            </a:r>
          </a:p>
          <a:p>
            <a:pPr>
              <a:buFontTx/>
              <a:buChar char="•"/>
            </a:pPr>
            <a:r>
              <a:rPr lang="en-US" dirty="0"/>
              <a:t>Customer service (e.g., airline flight status, package tracking, and appointment reminders)</a:t>
            </a:r>
          </a:p>
          <a:p>
            <a:pPr>
              <a:buFontTx/>
              <a:buChar char="•"/>
            </a:pPr>
            <a:r>
              <a:rPr lang="en-US" dirty="0"/>
              <a:t>Security (e.g., authenticating mobile banking transactions)</a:t>
            </a:r>
          </a:p>
          <a:p>
            <a:pPr>
              <a:buFontTx/>
              <a:buChar char="•"/>
            </a:pPr>
            <a:r>
              <a:rPr lang="en-US" dirty="0"/>
              <a:t>Crisis management (e.g., updating all employees working at a disaster scene)</a:t>
            </a:r>
          </a:p>
          <a:p>
            <a:pPr>
              <a:buFontTx/>
              <a:buChar char="•"/>
            </a:pPr>
            <a:r>
              <a:rPr lang="en-US" dirty="0"/>
              <a:t>Process monitoring (e.g., alerting computer technicians to system failures) </a:t>
            </a:r>
          </a:p>
          <a:p>
            <a:r>
              <a:rPr lang="en-US" dirty="0"/>
              <a:t>Because IM is currently more versatile and widely used in business than text messaging, the next several slides will focus on IM.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92F26-A05B-9945-9E85-7B6ACCBBD53F}" type="slidenum">
              <a:rPr lang="en-US"/>
              <a:pPr/>
              <a:t>11</a:t>
            </a:fld>
            <a:endParaRPr lang="en-US"/>
          </a:p>
        </p:txBody>
      </p:sp>
      <p:sp>
        <p:nvSpPr>
          <p:cNvPr id="634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34883" name="Rectangle 3"/>
          <p:cNvSpPr>
            <a:spLocks noGrp="1" noChangeArrowheads="1"/>
          </p:cNvSpPr>
          <p:nvPr>
            <p:ph type="body" idx="1"/>
          </p:nvPr>
        </p:nvSpPr>
        <p:spPr/>
        <p:txBody>
          <a:bodyPr/>
          <a:lstStyle/>
          <a:p>
            <a:r>
              <a:rPr lang="en-US" altLang="ja-JP">
                <a:cs typeface="ＭＳ Ｐゴシック" charset="0"/>
              </a:rPr>
              <a:t>The benefits of workplace IM include its rapid response to urgent messages, lower cost than both phone calls and e-mail, ability to mimic conversation more closely than e-mail, and availability on a wide range of devices, from PCs to phones to PDAs. </a:t>
            </a:r>
            <a:endParaRPr lang="en-US">
              <a:cs typeface="Times New Roman" charset="0"/>
            </a:endParaRPr>
          </a:p>
          <a:p>
            <a:endParaRPr lang="en-US">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C8893C-340F-0541-A416-915665711B38}" type="slidenum">
              <a:rPr lang="en-US"/>
              <a:pPr/>
              <a:t>12</a:t>
            </a:fld>
            <a:endParaRPr lang="en-US"/>
          </a:p>
        </p:txBody>
      </p:sp>
      <p:sp>
        <p:nvSpPr>
          <p:cNvPr id="6717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71747" name="Rectangle 3"/>
          <p:cNvSpPr>
            <a:spLocks noGrp="1" noChangeArrowheads="1"/>
          </p:cNvSpPr>
          <p:nvPr>
            <p:ph type="body" idx="1"/>
          </p:nvPr>
        </p:nvSpPr>
        <p:spPr/>
        <p:txBody>
          <a:bodyPr/>
          <a:lstStyle/>
          <a:p>
            <a:r>
              <a:rPr lang="en-US"/>
              <a:t>To use IM effectively, keep in mind some important behavioral issues: the potential for constant interruptions, the ease of accidentally mixing personal and business messages, the risk of being out of the loop (when you are away from your PC or other IM device), and the vast potential for wasted time. </a:t>
            </a:r>
          </a:p>
          <a:p>
            <a:r>
              <a:rPr lang="en-US"/>
              <a:t>Regardless of the system you may be using, you can make IM more efficient and effective by following these tips:</a:t>
            </a:r>
          </a:p>
          <a:p>
            <a:pPr>
              <a:buFontTx/>
              <a:buChar char="•"/>
            </a:pPr>
            <a:r>
              <a:rPr lang="en-US"/>
              <a:t>Unless a meeting is scheduled, make yourself unavailable when you need to focus on other work.</a:t>
            </a:r>
          </a:p>
          <a:p>
            <a:pPr>
              <a:buFontTx/>
              <a:buChar char="•"/>
            </a:pPr>
            <a:r>
              <a:rPr lang="en-US"/>
              <a:t>If you are not on a secure system, do not send confidential information.</a:t>
            </a:r>
          </a:p>
          <a:p>
            <a:pPr>
              <a:buFontTx/>
              <a:buChar char="•"/>
            </a:pPr>
            <a:r>
              <a:rPr lang="en-US"/>
              <a:t>Be extremely careful about sending personal messages—they have a tendency to pop up on other people</a:t>
            </a:r>
            <a:r>
              <a:rPr lang="ja-JP" altLang="en-US">
                <a:latin typeface="Arial"/>
              </a:rPr>
              <a:t>’</a:t>
            </a:r>
            <a:r>
              <a:rPr lang="en-US"/>
              <a:t>s computers at embarrassing moments.</a:t>
            </a:r>
          </a:p>
          <a:p>
            <a:pPr>
              <a:buFontTx/>
              <a:buChar char="•"/>
            </a:pPr>
            <a:r>
              <a:rPr lang="en-US"/>
              <a:t>Do not use IM for important but impromptu meetings if you can not verify that everyone will be present. </a:t>
            </a:r>
          </a:p>
          <a:p>
            <a:pPr>
              <a:buFontTx/>
              <a:buChar char="•"/>
            </a:pPr>
            <a:r>
              <a:rPr lang="en-US"/>
              <a:t>Unless your system is set up for it, do not use IM for lengthy, complex messages; e-mail is better for these types of messages.</a:t>
            </a:r>
          </a:p>
          <a:p>
            <a:pPr>
              <a:buFontTx/>
              <a:buChar char="•"/>
            </a:pPr>
            <a:r>
              <a:rPr lang="en-US"/>
              <a:t>Try to avoid carrying on multiple IM conversations at once to minimize the chance of sending messages to the wrong people.</a:t>
            </a:r>
          </a:p>
          <a:p>
            <a:pPr>
              <a:buFontTx/>
              <a:buChar char="•"/>
            </a:pPr>
            <a:r>
              <a:rPr lang="en-US"/>
              <a:t>Follow all security guidelines designed to protect your company</a:t>
            </a:r>
            <a:r>
              <a:rPr lang="ja-JP" altLang="en-US">
                <a:latin typeface="Arial"/>
              </a:rPr>
              <a:t>’</a:t>
            </a:r>
            <a:r>
              <a:rPr lang="en-US"/>
              <a:t>s information and systems.</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0B4E59-94BD-8946-814C-B5B5065096F6}" type="slidenum">
              <a:rPr lang="en-US"/>
              <a:pPr/>
              <a:t>15</a:t>
            </a:fld>
            <a:endParaRPr lang="en-US"/>
          </a:p>
        </p:txBody>
      </p:sp>
      <p:sp>
        <p:nvSpPr>
          <p:cNvPr id="663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63555" name="Rectangle 3"/>
          <p:cNvSpPr>
            <a:spLocks noGrp="1" noChangeArrowheads="1"/>
          </p:cNvSpPr>
          <p:nvPr>
            <p:ph type="body" idx="1"/>
          </p:nvPr>
        </p:nvSpPr>
        <p:spPr/>
        <p:txBody>
          <a:bodyPr/>
          <a:lstStyle/>
          <a:p>
            <a:pPr marL="228600" indent="-228600"/>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0CCBFD-E876-2C4D-AD02-B94F5B4BF1E4}" type="slidenum">
              <a:rPr lang="en-US"/>
              <a:pPr/>
              <a:t>16</a:t>
            </a:fld>
            <a:endParaRPr lang="en-US"/>
          </a:p>
        </p:txBody>
      </p:sp>
      <p:sp>
        <p:nvSpPr>
          <p:cNvPr id="760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60835" name="Rectangle 3"/>
          <p:cNvSpPr>
            <a:spLocks noGrp="1" noChangeArrowheads="1"/>
          </p:cNvSpPr>
          <p:nvPr>
            <p:ph type="body" idx="1"/>
          </p:nvPr>
        </p:nvSpPr>
        <p:spPr/>
        <p:txBody>
          <a:bodyPr/>
          <a:lstStyle/>
          <a:p>
            <a:r>
              <a:rPr lang="en-US"/>
              <a:t>Whenever you ask for something, you are making a request. A request is routine if it is part of the normal course of business and you anticipate that your audience will want to comply. </a:t>
            </a:r>
          </a:p>
          <a:p>
            <a:r>
              <a:rPr lang="en-US"/>
              <a:t>Like all routine messages, routine requests may be thought of as having three parts: an opening, a body, and a close. Using the direct approach, you place your main idea (a clear statement of the request) in the opening. Use the middle to give details and justify your request. Then, close by requesting specific action and concluding cordially. </a:t>
            </a:r>
          </a:p>
          <a:p>
            <a:r>
              <a:rPr lang="en-US"/>
              <a:t>The three parts of a routine request are presented on the next three slides.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3343235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3385736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4012802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4110529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11907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Copyright © 2010 Pearson Education, Inc. publishing as Prentice Hall </a:t>
            </a:r>
            <a:endParaRPr lang="en-US"/>
          </a:p>
        </p:txBody>
      </p:sp>
      <p:sp>
        <p:nvSpPr>
          <p:cNvPr id="6" name="Footer Placeholder 5"/>
          <p:cNvSpPr>
            <a:spLocks noGrp="1"/>
          </p:cNvSpPr>
          <p:nvPr>
            <p:ph type="ftr" sz="quarter" idx="11"/>
          </p:nvPr>
        </p:nvSpPr>
        <p:spPr/>
        <p:txBody>
          <a:bodyPr/>
          <a:lstStyle/>
          <a:p>
            <a:r>
              <a:rPr lang="en-US" smtClean="0"/>
              <a:t>TMT, BUS 251</a:t>
            </a:r>
            <a:endParaRPr lang="en-US"/>
          </a:p>
        </p:txBody>
      </p:sp>
      <p:sp>
        <p:nvSpPr>
          <p:cNvPr id="7" name="Slide Number Placeholder 6"/>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1526148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Copyright © 2010 Pearson Education, Inc. publishing as Prentice Hall </a:t>
            </a:r>
            <a:endParaRPr lang="en-US"/>
          </a:p>
        </p:txBody>
      </p:sp>
      <p:sp>
        <p:nvSpPr>
          <p:cNvPr id="8" name="Footer Placeholder 7"/>
          <p:cNvSpPr>
            <a:spLocks noGrp="1"/>
          </p:cNvSpPr>
          <p:nvPr>
            <p:ph type="ftr" sz="quarter" idx="11"/>
          </p:nvPr>
        </p:nvSpPr>
        <p:spPr/>
        <p:txBody>
          <a:bodyPr/>
          <a:lstStyle/>
          <a:p>
            <a:r>
              <a:rPr lang="en-US" smtClean="0"/>
              <a:t>TMT, BUS 251</a:t>
            </a:r>
            <a:endParaRPr lang="en-US"/>
          </a:p>
        </p:txBody>
      </p:sp>
      <p:sp>
        <p:nvSpPr>
          <p:cNvPr id="9" name="Slide Number Placeholder 8"/>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16626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Copyright © 2010 Pearson Education, Inc. publishing as Prentice Hall </a:t>
            </a:r>
            <a:endParaRPr lang="en-US"/>
          </a:p>
        </p:txBody>
      </p:sp>
      <p:sp>
        <p:nvSpPr>
          <p:cNvPr id="4" name="Footer Placeholder 3"/>
          <p:cNvSpPr>
            <a:spLocks noGrp="1"/>
          </p:cNvSpPr>
          <p:nvPr>
            <p:ph type="ftr" sz="quarter" idx="11"/>
          </p:nvPr>
        </p:nvSpPr>
        <p:spPr/>
        <p:txBody>
          <a:bodyPr/>
          <a:lstStyle/>
          <a:p>
            <a:r>
              <a:rPr lang="en-US" smtClean="0"/>
              <a:t>TMT, BUS 251</a:t>
            </a:r>
            <a:endParaRPr lang="en-US"/>
          </a:p>
        </p:txBody>
      </p:sp>
      <p:sp>
        <p:nvSpPr>
          <p:cNvPr id="5" name="Slide Number Placeholder 4"/>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478219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Copyright © 2010 Pearson Education, Inc. publishing as Prentice Hall </a:t>
            </a:r>
            <a:endParaRPr lang="en-US"/>
          </a:p>
        </p:txBody>
      </p:sp>
      <p:sp>
        <p:nvSpPr>
          <p:cNvPr id="3" name="Footer Placeholder 2"/>
          <p:cNvSpPr>
            <a:spLocks noGrp="1"/>
          </p:cNvSpPr>
          <p:nvPr>
            <p:ph type="ftr" sz="quarter" idx="11"/>
          </p:nvPr>
        </p:nvSpPr>
        <p:spPr/>
        <p:txBody>
          <a:bodyPr/>
          <a:lstStyle/>
          <a:p>
            <a:r>
              <a:rPr lang="en-US" smtClean="0"/>
              <a:t>TMT, BUS 251</a:t>
            </a:r>
            <a:endParaRPr lang="en-US"/>
          </a:p>
        </p:txBody>
      </p:sp>
      <p:sp>
        <p:nvSpPr>
          <p:cNvPr id="4" name="Slide Number Placeholder 3"/>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720296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Copyright © 2010 Pearson Education, Inc. publishing as Prentice Hall </a:t>
            </a:r>
            <a:endParaRPr lang="en-US"/>
          </a:p>
        </p:txBody>
      </p:sp>
      <p:sp>
        <p:nvSpPr>
          <p:cNvPr id="6" name="Footer Placeholder 5"/>
          <p:cNvSpPr>
            <a:spLocks noGrp="1"/>
          </p:cNvSpPr>
          <p:nvPr>
            <p:ph type="ftr" sz="quarter" idx="11"/>
          </p:nvPr>
        </p:nvSpPr>
        <p:spPr/>
        <p:txBody>
          <a:bodyPr/>
          <a:lstStyle/>
          <a:p>
            <a:r>
              <a:rPr lang="en-US" smtClean="0"/>
              <a:t>TMT, BUS 251</a:t>
            </a:r>
            <a:endParaRPr lang="en-US"/>
          </a:p>
        </p:txBody>
      </p:sp>
      <p:sp>
        <p:nvSpPr>
          <p:cNvPr id="7" name="Slide Number Placeholder 6"/>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253161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Copyright © 2010 Pearson Education, Inc. publishing as Prentice Hall </a:t>
            </a:r>
            <a:endParaRPr lang="en-US"/>
          </a:p>
        </p:txBody>
      </p:sp>
      <p:sp>
        <p:nvSpPr>
          <p:cNvPr id="6" name="Footer Placeholder 5"/>
          <p:cNvSpPr>
            <a:spLocks noGrp="1"/>
          </p:cNvSpPr>
          <p:nvPr>
            <p:ph type="ftr" sz="quarter" idx="11"/>
          </p:nvPr>
        </p:nvSpPr>
        <p:spPr/>
        <p:txBody>
          <a:bodyPr/>
          <a:lstStyle/>
          <a:p>
            <a:r>
              <a:rPr lang="en-US" smtClean="0"/>
              <a:t>TMT, BUS 251</a:t>
            </a:r>
            <a:endParaRPr lang="en-US"/>
          </a:p>
        </p:txBody>
      </p:sp>
      <p:sp>
        <p:nvSpPr>
          <p:cNvPr id="7" name="Slide Number Placeholder 6"/>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611783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Copyright © 2010 Pearson Education, Inc. publishing as Prentice Hall </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TMT, BUS 251</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5942A4-F446-9C46-923B-093FCFB5424D}" type="slidenum">
              <a:rPr lang="en-US" smtClean="0"/>
              <a:t>‹#›</a:t>
            </a:fld>
            <a:endParaRPr lang="en-US"/>
          </a:p>
        </p:txBody>
      </p:sp>
    </p:spTree>
    <p:extLst>
      <p:ext uri="{BB962C8B-B14F-4D97-AF65-F5344CB8AC3E}">
        <p14:creationId xmlns:p14="http://schemas.microsoft.com/office/powerpoint/2010/main" val="749835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457200" y="2000250"/>
            <a:ext cx="8229600" cy="1714500"/>
          </a:xfrm>
        </p:spPr>
        <p:txBody>
          <a:bodyPr/>
          <a:lstStyle/>
          <a:p>
            <a:r>
              <a:rPr lang="en-US" sz="4800">
                <a:solidFill>
                  <a:schemeClr val="tx1"/>
                </a:solidFill>
              </a:rPr>
              <a:t>Crafting Messages for Electronic Media</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06760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55" name="Rectangle 55" descr="5%"/>
          <p:cNvSpPr>
            <a:spLocks noChangeArrowheads="1"/>
          </p:cNvSpPr>
          <p:nvPr/>
        </p:nvSpPr>
        <p:spPr bwMode="auto">
          <a:xfrm>
            <a:off x="4191000" y="1981200"/>
            <a:ext cx="4495800" cy="4191000"/>
          </a:xfrm>
          <a:prstGeom prst="rect">
            <a:avLst/>
          </a:prstGeom>
          <a:pattFill prst="pct5">
            <a:fgClr>
              <a:srgbClr val="FFEFD1"/>
            </a:fgClr>
            <a:bgClr>
              <a:srgbClr val="E8E1CE"/>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40002" name="Rectangle 2"/>
          <p:cNvSpPr>
            <a:spLocks noGrp="1" noChangeArrowheads="1"/>
          </p:cNvSpPr>
          <p:nvPr>
            <p:ph type="title"/>
          </p:nvPr>
        </p:nvSpPr>
        <p:spPr>
          <a:xfrm>
            <a:off x="457200" y="381000"/>
            <a:ext cx="8229600" cy="1600200"/>
          </a:xfrm>
          <a:solidFill>
            <a:srgbClr val="292929"/>
          </a:solidFill>
          <a:ln w="28575">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Using Text Messaging</a:t>
            </a:r>
          </a:p>
        </p:txBody>
      </p:sp>
      <p:sp>
        <p:nvSpPr>
          <p:cNvPr id="640003" name="Rectangle 3"/>
          <p:cNvSpPr>
            <a:spLocks noGrp="1" noChangeArrowheads="1"/>
          </p:cNvSpPr>
          <p:nvPr>
            <p:ph type="body" idx="1"/>
          </p:nvPr>
        </p:nvSpPr>
        <p:spPr>
          <a:xfrm>
            <a:off x="4191000" y="1981200"/>
            <a:ext cx="4495800" cy="4114800"/>
          </a:xfrm>
          <a:ln/>
          <a:extLst>
            <a:ext uri="{91240B29-F687-4F45-9708-019B960494DF}">
              <a14:hiddenLine xmlns:a14="http://schemas.microsoft.com/office/drawing/2010/main" w="28575" cmpd="sng">
                <a:solidFill>
                  <a:schemeClr val="tx1"/>
                </a:solidFill>
                <a:miter lim="800000"/>
                <a:headEnd/>
                <a:tailEnd/>
              </a14:hiddenLine>
            </a:ext>
          </a:extLst>
        </p:spPr>
        <p:txBody>
          <a:bodyPr/>
          <a:lstStyle/>
          <a:p>
            <a:pPr>
              <a:lnSpc>
                <a:spcPct val="140000"/>
              </a:lnSpc>
            </a:pPr>
            <a:r>
              <a:rPr lang="en-US"/>
              <a:t>Marketing</a:t>
            </a:r>
          </a:p>
          <a:p>
            <a:pPr>
              <a:lnSpc>
                <a:spcPct val="140000"/>
              </a:lnSpc>
            </a:pPr>
            <a:r>
              <a:rPr lang="en-US"/>
              <a:t>Customer service</a:t>
            </a:r>
          </a:p>
          <a:p>
            <a:pPr>
              <a:lnSpc>
                <a:spcPct val="140000"/>
              </a:lnSpc>
            </a:pPr>
            <a:r>
              <a:rPr lang="en-US"/>
              <a:t>Security</a:t>
            </a:r>
          </a:p>
          <a:p>
            <a:pPr>
              <a:lnSpc>
                <a:spcPct val="140000"/>
              </a:lnSpc>
            </a:pPr>
            <a:r>
              <a:rPr lang="en-US"/>
              <a:t>Crisis management</a:t>
            </a:r>
          </a:p>
          <a:p>
            <a:pPr>
              <a:lnSpc>
                <a:spcPct val="140000"/>
              </a:lnSpc>
            </a:pPr>
            <a:r>
              <a:rPr lang="en-US"/>
              <a:t>Process monitoring</a:t>
            </a:r>
          </a:p>
        </p:txBody>
      </p:sp>
      <p:grpSp>
        <p:nvGrpSpPr>
          <p:cNvPr id="640057" name="Group 57"/>
          <p:cNvGrpSpPr>
            <a:grpSpLocks/>
          </p:cNvGrpSpPr>
          <p:nvPr/>
        </p:nvGrpSpPr>
        <p:grpSpPr bwMode="auto">
          <a:xfrm>
            <a:off x="457200" y="1981200"/>
            <a:ext cx="3733800" cy="4191000"/>
            <a:chOff x="288" y="1248"/>
            <a:chExt cx="2352" cy="2640"/>
          </a:xfrm>
        </p:grpSpPr>
        <p:sp>
          <p:nvSpPr>
            <p:cNvPr id="640054" name="Rectangle 54" descr="5%"/>
            <p:cNvSpPr>
              <a:spLocks noChangeArrowheads="1"/>
            </p:cNvSpPr>
            <p:nvPr/>
          </p:nvSpPr>
          <p:spPr bwMode="auto">
            <a:xfrm>
              <a:off x="288" y="1248"/>
              <a:ext cx="2352" cy="2640"/>
            </a:xfrm>
            <a:prstGeom prst="rect">
              <a:avLst/>
            </a:prstGeom>
            <a:pattFill prst="pct5">
              <a:fgClr>
                <a:srgbClr val="FFEFD1"/>
              </a:fgClr>
              <a:bgClr>
                <a:srgbClr val="E8E1CE"/>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640009" name="Group 9"/>
            <p:cNvGrpSpPr>
              <a:grpSpLocks/>
            </p:cNvGrpSpPr>
            <p:nvPr/>
          </p:nvGrpSpPr>
          <p:grpSpPr bwMode="auto">
            <a:xfrm>
              <a:off x="575" y="1314"/>
              <a:ext cx="1778" cy="2574"/>
              <a:chOff x="490" y="1248"/>
              <a:chExt cx="1794" cy="2638"/>
            </a:xfrm>
          </p:grpSpPr>
          <p:sp>
            <p:nvSpPr>
              <p:cNvPr id="640010" name="Freeform 10"/>
              <p:cNvSpPr>
                <a:spLocks/>
              </p:cNvSpPr>
              <p:nvPr/>
            </p:nvSpPr>
            <p:spPr bwMode="auto">
              <a:xfrm>
                <a:off x="875" y="3092"/>
                <a:ext cx="868" cy="794"/>
              </a:xfrm>
              <a:custGeom>
                <a:avLst/>
                <a:gdLst>
                  <a:gd name="T0" fmla="*/ 106 w 868"/>
                  <a:gd name="T1" fmla="*/ 133 h 794"/>
                  <a:gd name="T2" fmla="*/ 106 w 868"/>
                  <a:gd name="T3" fmla="*/ 133 h 794"/>
                  <a:gd name="T4" fmla="*/ 78 w 868"/>
                  <a:gd name="T5" fmla="*/ 188 h 794"/>
                  <a:gd name="T6" fmla="*/ 51 w 868"/>
                  <a:gd name="T7" fmla="*/ 253 h 794"/>
                  <a:gd name="T8" fmla="*/ 23 w 868"/>
                  <a:gd name="T9" fmla="*/ 335 h 794"/>
                  <a:gd name="T10" fmla="*/ 14 w 868"/>
                  <a:gd name="T11" fmla="*/ 386 h 794"/>
                  <a:gd name="T12" fmla="*/ 5 w 868"/>
                  <a:gd name="T13" fmla="*/ 436 h 794"/>
                  <a:gd name="T14" fmla="*/ 0 w 868"/>
                  <a:gd name="T15" fmla="*/ 491 h 794"/>
                  <a:gd name="T16" fmla="*/ 0 w 868"/>
                  <a:gd name="T17" fmla="*/ 546 h 794"/>
                  <a:gd name="T18" fmla="*/ 0 w 868"/>
                  <a:gd name="T19" fmla="*/ 606 h 794"/>
                  <a:gd name="T20" fmla="*/ 9 w 868"/>
                  <a:gd name="T21" fmla="*/ 670 h 794"/>
                  <a:gd name="T22" fmla="*/ 28 w 868"/>
                  <a:gd name="T23" fmla="*/ 730 h 794"/>
                  <a:gd name="T24" fmla="*/ 51 w 868"/>
                  <a:gd name="T25" fmla="*/ 794 h 794"/>
                  <a:gd name="T26" fmla="*/ 817 w 868"/>
                  <a:gd name="T27" fmla="*/ 794 h 794"/>
                  <a:gd name="T28" fmla="*/ 817 w 868"/>
                  <a:gd name="T29" fmla="*/ 794 h 794"/>
                  <a:gd name="T30" fmla="*/ 822 w 868"/>
                  <a:gd name="T31" fmla="*/ 780 h 794"/>
                  <a:gd name="T32" fmla="*/ 835 w 868"/>
                  <a:gd name="T33" fmla="*/ 744 h 794"/>
                  <a:gd name="T34" fmla="*/ 849 w 868"/>
                  <a:gd name="T35" fmla="*/ 688 h 794"/>
                  <a:gd name="T36" fmla="*/ 863 w 868"/>
                  <a:gd name="T37" fmla="*/ 610 h 794"/>
                  <a:gd name="T38" fmla="*/ 868 w 868"/>
                  <a:gd name="T39" fmla="*/ 565 h 794"/>
                  <a:gd name="T40" fmla="*/ 868 w 868"/>
                  <a:gd name="T41" fmla="*/ 514 h 794"/>
                  <a:gd name="T42" fmla="*/ 868 w 868"/>
                  <a:gd name="T43" fmla="*/ 459 h 794"/>
                  <a:gd name="T44" fmla="*/ 858 w 868"/>
                  <a:gd name="T45" fmla="*/ 404 h 794"/>
                  <a:gd name="T46" fmla="*/ 849 w 868"/>
                  <a:gd name="T47" fmla="*/ 344 h 794"/>
                  <a:gd name="T48" fmla="*/ 831 w 868"/>
                  <a:gd name="T49" fmla="*/ 280 h 794"/>
                  <a:gd name="T50" fmla="*/ 812 w 868"/>
                  <a:gd name="T51" fmla="*/ 216 h 794"/>
                  <a:gd name="T52" fmla="*/ 780 w 868"/>
                  <a:gd name="T53" fmla="*/ 147 h 794"/>
                  <a:gd name="T54" fmla="*/ 780 w 868"/>
                  <a:gd name="T55" fmla="*/ 147 h 794"/>
                  <a:gd name="T56" fmla="*/ 767 w 868"/>
                  <a:gd name="T57" fmla="*/ 120 h 794"/>
                  <a:gd name="T58" fmla="*/ 753 w 868"/>
                  <a:gd name="T59" fmla="*/ 97 h 794"/>
                  <a:gd name="T60" fmla="*/ 734 w 868"/>
                  <a:gd name="T61" fmla="*/ 78 h 794"/>
                  <a:gd name="T62" fmla="*/ 716 w 868"/>
                  <a:gd name="T63" fmla="*/ 60 h 794"/>
                  <a:gd name="T64" fmla="*/ 693 w 868"/>
                  <a:gd name="T65" fmla="*/ 46 h 794"/>
                  <a:gd name="T66" fmla="*/ 675 w 868"/>
                  <a:gd name="T67" fmla="*/ 32 h 794"/>
                  <a:gd name="T68" fmla="*/ 624 w 868"/>
                  <a:gd name="T69" fmla="*/ 14 h 794"/>
                  <a:gd name="T70" fmla="*/ 574 w 868"/>
                  <a:gd name="T71" fmla="*/ 0 h 794"/>
                  <a:gd name="T72" fmla="*/ 519 w 868"/>
                  <a:gd name="T73" fmla="*/ 0 h 794"/>
                  <a:gd name="T74" fmla="*/ 464 w 868"/>
                  <a:gd name="T75" fmla="*/ 0 h 794"/>
                  <a:gd name="T76" fmla="*/ 404 w 868"/>
                  <a:gd name="T77" fmla="*/ 5 h 794"/>
                  <a:gd name="T78" fmla="*/ 349 w 868"/>
                  <a:gd name="T79" fmla="*/ 19 h 794"/>
                  <a:gd name="T80" fmla="*/ 299 w 868"/>
                  <a:gd name="T81" fmla="*/ 32 h 794"/>
                  <a:gd name="T82" fmla="*/ 248 w 868"/>
                  <a:gd name="T83" fmla="*/ 51 h 794"/>
                  <a:gd name="T84" fmla="*/ 207 w 868"/>
                  <a:gd name="T85" fmla="*/ 65 h 794"/>
                  <a:gd name="T86" fmla="*/ 170 w 868"/>
                  <a:gd name="T87" fmla="*/ 83 h 794"/>
                  <a:gd name="T88" fmla="*/ 138 w 868"/>
                  <a:gd name="T89" fmla="*/ 101 h 794"/>
                  <a:gd name="T90" fmla="*/ 120 w 868"/>
                  <a:gd name="T91" fmla="*/ 120 h 794"/>
                  <a:gd name="T92" fmla="*/ 106 w 868"/>
                  <a:gd name="T93" fmla="*/ 133 h 794"/>
                  <a:gd name="T94" fmla="*/ 106 w 868"/>
                  <a:gd name="T95" fmla="*/ 13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8" h="794">
                    <a:moveTo>
                      <a:pt x="106" y="133"/>
                    </a:moveTo>
                    <a:lnTo>
                      <a:pt x="106" y="133"/>
                    </a:lnTo>
                    <a:lnTo>
                      <a:pt x="78" y="188"/>
                    </a:lnTo>
                    <a:lnTo>
                      <a:pt x="51" y="253"/>
                    </a:lnTo>
                    <a:lnTo>
                      <a:pt x="23" y="335"/>
                    </a:lnTo>
                    <a:lnTo>
                      <a:pt x="14" y="386"/>
                    </a:lnTo>
                    <a:lnTo>
                      <a:pt x="5" y="436"/>
                    </a:lnTo>
                    <a:lnTo>
                      <a:pt x="0" y="491"/>
                    </a:lnTo>
                    <a:lnTo>
                      <a:pt x="0" y="546"/>
                    </a:lnTo>
                    <a:lnTo>
                      <a:pt x="0" y="606"/>
                    </a:lnTo>
                    <a:lnTo>
                      <a:pt x="9" y="670"/>
                    </a:lnTo>
                    <a:lnTo>
                      <a:pt x="28" y="730"/>
                    </a:lnTo>
                    <a:lnTo>
                      <a:pt x="51" y="794"/>
                    </a:lnTo>
                    <a:lnTo>
                      <a:pt x="817" y="794"/>
                    </a:lnTo>
                    <a:lnTo>
                      <a:pt x="817" y="794"/>
                    </a:lnTo>
                    <a:lnTo>
                      <a:pt x="822" y="780"/>
                    </a:lnTo>
                    <a:lnTo>
                      <a:pt x="835" y="744"/>
                    </a:lnTo>
                    <a:lnTo>
                      <a:pt x="849" y="688"/>
                    </a:lnTo>
                    <a:lnTo>
                      <a:pt x="863" y="610"/>
                    </a:lnTo>
                    <a:lnTo>
                      <a:pt x="868" y="565"/>
                    </a:lnTo>
                    <a:lnTo>
                      <a:pt x="868" y="514"/>
                    </a:lnTo>
                    <a:lnTo>
                      <a:pt x="868" y="459"/>
                    </a:lnTo>
                    <a:lnTo>
                      <a:pt x="858" y="404"/>
                    </a:lnTo>
                    <a:lnTo>
                      <a:pt x="849" y="344"/>
                    </a:lnTo>
                    <a:lnTo>
                      <a:pt x="831" y="280"/>
                    </a:lnTo>
                    <a:lnTo>
                      <a:pt x="812" y="216"/>
                    </a:lnTo>
                    <a:lnTo>
                      <a:pt x="780" y="147"/>
                    </a:lnTo>
                    <a:lnTo>
                      <a:pt x="780" y="147"/>
                    </a:lnTo>
                    <a:lnTo>
                      <a:pt x="767" y="120"/>
                    </a:lnTo>
                    <a:lnTo>
                      <a:pt x="753" y="97"/>
                    </a:lnTo>
                    <a:lnTo>
                      <a:pt x="734" y="78"/>
                    </a:lnTo>
                    <a:lnTo>
                      <a:pt x="716" y="60"/>
                    </a:lnTo>
                    <a:lnTo>
                      <a:pt x="693" y="46"/>
                    </a:lnTo>
                    <a:lnTo>
                      <a:pt x="675" y="32"/>
                    </a:lnTo>
                    <a:lnTo>
                      <a:pt x="624" y="14"/>
                    </a:lnTo>
                    <a:lnTo>
                      <a:pt x="574" y="0"/>
                    </a:lnTo>
                    <a:lnTo>
                      <a:pt x="519" y="0"/>
                    </a:lnTo>
                    <a:lnTo>
                      <a:pt x="464" y="0"/>
                    </a:lnTo>
                    <a:lnTo>
                      <a:pt x="404" y="5"/>
                    </a:lnTo>
                    <a:lnTo>
                      <a:pt x="349" y="19"/>
                    </a:lnTo>
                    <a:lnTo>
                      <a:pt x="299" y="32"/>
                    </a:lnTo>
                    <a:lnTo>
                      <a:pt x="248" y="51"/>
                    </a:lnTo>
                    <a:lnTo>
                      <a:pt x="207" y="65"/>
                    </a:lnTo>
                    <a:lnTo>
                      <a:pt x="170" y="83"/>
                    </a:lnTo>
                    <a:lnTo>
                      <a:pt x="138" y="101"/>
                    </a:lnTo>
                    <a:lnTo>
                      <a:pt x="120" y="120"/>
                    </a:lnTo>
                    <a:lnTo>
                      <a:pt x="106" y="133"/>
                    </a:lnTo>
                    <a:lnTo>
                      <a:pt x="106" y="133"/>
                    </a:lnTo>
                    <a:close/>
                  </a:path>
                </a:pathLst>
              </a:custGeom>
              <a:solidFill>
                <a:srgbClr val="5B69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1" name="Freeform 11"/>
              <p:cNvSpPr>
                <a:spLocks/>
              </p:cNvSpPr>
              <p:nvPr/>
            </p:nvSpPr>
            <p:spPr bwMode="auto">
              <a:xfrm>
                <a:off x="839" y="3262"/>
                <a:ext cx="133" cy="624"/>
              </a:xfrm>
              <a:custGeom>
                <a:avLst/>
                <a:gdLst>
                  <a:gd name="T0" fmla="*/ 119 w 133"/>
                  <a:gd name="T1" fmla="*/ 0 h 624"/>
                  <a:gd name="T2" fmla="*/ 119 w 133"/>
                  <a:gd name="T3" fmla="*/ 0 h 624"/>
                  <a:gd name="T4" fmla="*/ 101 w 133"/>
                  <a:gd name="T5" fmla="*/ 51 h 624"/>
                  <a:gd name="T6" fmla="*/ 87 w 133"/>
                  <a:gd name="T7" fmla="*/ 110 h 624"/>
                  <a:gd name="T8" fmla="*/ 78 w 133"/>
                  <a:gd name="T9" fmla="*/ 184 h 624"/>
                  <a:gd name="T10" fmla="*/ 68 w 133"/>
                  <a:gd name="T11" fmla="*/ 275 h 624"/>
                  <a:gd name="T12" fmla="*/ 68 w 133"/>
                  <a:gd name="T13" fmla="*/ 326 h 624"/>
                  <a:gd name="T14" fmla="*/ 73 w 133"/>
                  <a:gd name="T15" fmla="*/ 381 h 624"/>
                  <a:gd name="T16" fmla="*/ 82 w 133"/>
                  <a:gd name="T17" fmla="*/ 440 h 624"/>
                  <a:gd name="T18" fmla="*/ 91 w 133"/>
                  <a:gd name="T19" fmla="*/ 500 h 624"/>
                  <a:gd name="T20" fmla="*/ 110 w 133"/>
                  <a:gd name="T21" fmla="*/ 560 h 624"/>
                  <a:gd name="T22" fmla="*/ 133 w 133"/>
                  <a:gd name="T23" fmla="*/ 624 h 624"/>
                  <a:gd name="T24" fmla="*/ 64 w 133"/>
                  <a:gd name="T25" fmla="*/ 624 h 624"/>
                  <a:gd name="T26" fmla="*/ 64 w 133"/>
                  <a:gd name="T27" fmla="*/ 624 h 624"/>
                  <a:gd name="T28" fmla="*/ 55 w 133"/>
                  <a:gd name="T29" fmla="*/ 606 h 624"/>
                  <a:gd name="T30" fmla="*/ 41 w 133"/>
                  <a:gd name="T31" fmla="*/ 564 h 624"/>
                  <a:gd name="T32" fmla="*/ 23 w 133"/>
                  <a:gd name="T33" fmla="*/ 496 h 624"/>
                  <a:gd name="T34" fmla="*/ 4 w 133"/>
                  <a:gd name="T35" fmla="*/ 413 h 624"/>
                  <a:gd name="T36" fmla="*/ 0 w 133"/>
                  <a:gd name="T37" fmla="*/ 362 h 624"/>
                  <a:gd name="T38" fmla="*/ 0 w 133"/>
                  <a:gd name="T39" fmla="*/ 317 h 624"/>
                  <a:gd name="T40" fmla="*/ 4 w 133"/>
                  <a:gd name="T41" fmla="*/ 262 h 624"/>
                  <a:gd name="T42" fmla="*/ 13 w 133"/>
                  <a:gd name="T43" fmla="*/ 211 h 624"/>
                  <a:gd name="T44" fmla="*/ 32 w 133"/>
                  <a:gd name="T45" fmla="*/ 156 h 624"/>
                  <a:gd name="T46" fmla="*/ 50 w 133"/>
                  <a:gd name="T47" fmla="*/ 106 h 624"/>
                  <a:gd name="T48" fmla="*/ 82 w 133"/>
                  <a:gd name="T49" fmla="*/ 51 h 624"/>
                  <a:gd name="T50" fmla="*/ 119 w 133"/>
                  <a:gd name="T51" fmla="*/ 0 h 624"/>
                  <a:gd name="T52" fmla="*/ 119 w 133"/>
                  <a:gd name="T53"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624">
                    <a:moveTo>
                      <a:pt x="119" y="0"/>
                    </a:moveTo>
                    <a:lnTo>
                      <a:pt x="119" y="0"/>
                    </a:lnTo>
                    <a:lnTo>
                      <a:pt x="101" y="51"/>
                    </a:lnTo>
                    <a:lnTo>
                      <a:pt x="87" y="110"/>
                    </a:lnTo>
                    <a:lnTo>
                      <a:pt x="78" y="184"/>
                    </a:lnTo>
                    <a:lnTo>
                      <a:pt x="68" y="275"/>
                    </a:lnTo>
                    <a:lnTo>
                      <a:pt x="68" y="326"/>
                    </a:lnTo>
                    <a:lnTo>
                      <a:pt x="73" y="381"/>
                    </a:lnTo>
                    <a:lnTo>
                      <a:pt x="82" y="440"/>
                    </a:lnTo>
                    <a:lnTo>
                      <a:pt x="91" y="500"/>
                    </a:lnTo>
                    <a:lnTo>
                      <a:pt x="110" y="560"/>
                    </a:lnTo>
                    <a:lnTo>
                      <a:pt x="133" y="624"/>
                    </a:lnTo>
                    <a:lnTo>
                      <a:pt x="64" y="624"/>
                    </a:lnTo>
                    <a:lnTo>
                      <a:pt x="64" y="624"/>
                    </a:lnTo>
                    <a:lnTo>
                      <a:pt x="55" y="606"/>
                    </a:lnTo>
                    <a:lnTo>
                      <a:pt x="41" y="564"/>
                    </a:lnTo>
                    <a:lnTo>
                      <a:pt x="23" y="496"/>
                    </a:lnTo>
                    <a:lnTo>
                      <a:pt x="4" y="413"/>
                    </a:lnTo>
                    <a:lnTo>
                      <a:pt x="0" y="362"/>
                    </a:lnTo>
                    <a:lnTo>
                      <a:pt x="0" y="317"/>
                    </a:lnTo>
                    <a:lnTo>
                      <a:pt x="4" y="262"/>
                    </a:lnTo>
                    <a:lnTo>
                      <a:pt x="13" y="211"/>
                    </a:lnTo>
                    <a:lnTo>
                      <a:pt x="32" y="156"/>
                    </a:lnTo>
                    <a:lnTo>
                      <a:pt x="50" y="106"/>
                    </a:lnTo>
                    <a:lnTo>
                      <a:pt x="82" y="51"/>
                    </a:lnTo>
                    <a:lnTo>
                      <a:pt x="119" y="0"/>
                    </a:lnTo>
                    <a:lnTo>
                      <a:pt x="119" y="0"/>
                    </a:lnTo>
                    <a:close/>
                  </a:path>
                </a:pathLst>
              </a:custGeom>
              <a:solidFill>
                <a:srgbClr val="4F5B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2" name="Freeform 12"/>
              <p:cNvSpPr>
                <a:spLocks/>
              </p:cNvSpPr>
              <p:nvPr/>
            </p:nvSpPr>
            <p:spPr bwMode="auto">
              <a:xfrm>
                <a:off x="2041" y="2124"/>
                <a:ext cx="206" cy="381"/>
              </a:xfrm>
              <a:custGeom>
                <a:avLst/>
                <a:gdLst>
                  <a:gd name="T0" fmla="*/ 46 w 206"/>
                  <a:gd name="T1" fmla="*/ 381 h 381"/>
                  <a:gd name="T2" fmla="*/ 46 w 206"/>
                  <a:gd name="T3" fmla="*/ 381 h 381"/>
                  <a:gd name="T4" fmla="*/ 59 w 206"/>
                  <a:gd name="T5" fmla="*/ 326 h 381"/>
                  <a:gd name="T6" fmla="*/ 78 w 206"/>
                  <a:gd name="T7" fmla="*/ 285 h 381"/>
                  <a:gd name="T8" fmla="*/ 101 w 206"/>
                  <a:gd name="T9" fmla="*/ 243 h 381"/>
                  <a:gd name="T10" fmla="*/ 101 w 206"/>
                  <a:gd name="T11" fmla="*/ 243 h 381"/>
                  <a:gd name="T12" fmla="*/ 128 w 206"/>
                  <a:gd name="T13" fmla="*/ 216 h 381"/>
                  <a:gd name="T14" fmla="*/ 160 w 206"/>
                  <a:gd name="T15" fmla="*/ 188 h 381"/>
                  <a:gd name="T16" fmla="*/ 188 w 206"/>
                  <a:gd name="T17" fmla="*/ 161 h 381"/>
                  <a:gd name="T18" fmla="*/ 202 w 206"/>
                  <a:gd name="T19" fmla="*/ 152 h 381"/>
                  <a:gd name="T20" fmla="*/ 206 w 206"/>
                  <a:gd name="T21" fmla="*/ 142 h 381"/>
                  <a:gd name="T22" fmla="*/ 206 w 206"/>
                  <a:gd name="T23" fmla="*/ 142 h 381"/>
                  <a:gd name="T24" fmla="*/ 206 w 206"/>
                  <a:gd name="T25" fmla="*/ 110 h 381"/>
                  <a:gd name="T26" fmla="*/ 202 w 206"/>
                  <a:gd name="T27" fmla="*/ 65 h 381"/>
                  <a:gd name="T28" fmla="*/ 188 w 206"/>
                  <a:gd name="T29" fmla="*/ 23 h 381"/>
                  <a:gd name="T30" fmla="*/ 183 w 206"/>
                  <a:gd name="T31" fmla="*/ 9 h 381"/>
                  <a:gd name="T32" fmla="*/ 174 w 206"/>
                  <a:gd name="T33" fmla="*/ 0 h 381"/>
                  <a:gd name="T34" fmla="*/ 174 w 206"/>
                  <a:gd name="T35" fmla="*/ 0 h 381"/>
                  <a:gd name="T36" fmla="*/ 170 w 206"/>
                  <a:gd name="T37" fmla="*/ 0 h 381"/>
                  <a:gd name="T38" fmla="*/ 156 w 206"/>
                  <a:gd name="T39" fmla="*/ 9 h 381"/>
                  <a:gd name="T40" fmla="*/ 128 w 206"/>
                  <a:gd name="T41" fmla="*/ 32 h 381"/>
                  <a:gd name="T42" fmla="*/ 96 w 206"/>
                  <a:gd name="T43" fmla="*/ 65 h 381"/>
                  <a:gd name="T44" fmla="*/ 64 w 206"/>
                  <a:gd name="T45" fmla="*/ 106 h 381"/>
                  <a:gd name="T46" fmla="*/ 64 w 206"/>
                  <a:gd name="T47" fmla="*/ 106 h 381"/>
                  <a:gd name="T48" fmla="*/ 50 w 206"/>
                  <a:gd name="T49" fmla="*/ 129 h 381"/>
                  <a:gd name="T50" fmla="*/ 36 w 206"/>
                  <a:gd name="T51" fmla="*/ 165 h 381"/>
                  <a:gd name="T52" fmla="*/ 14 w 206"/>
                  <a:gd name="T53" fmla="*/ 253 h 381"/>
                  <a:gd name="T54" fmla="*/ 4 w 206"/>
                  <a:gd name="T55" fmla="*/ 326 h 381"/>
                  <a:gd name="T56" fmla="*/ 0 w 206"/>
                  <a:gd name="T57" fmla="*/ 358 h 381"/>
                  <a:gd name="T58" fmla="*/ 0 w 206"/>
                  <a:gd name="T59" fmla="*/ 358 h 381"/>
                  <a:gd name="T60" fmla="*/ 18 w 206"/>
                  <a:gd name="T61" fmla="*/ 367 h 381"/>
                  <a:gd name="T62" fmla="*/ 46 w 206"/>
                  <a:gd name="T63" fmla="*/ 381 h 381"/>
                  <a:gd name="T64" fmla="*/ 46 w 206"/>
                  <a:gd name="T65"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6" h="381">
                    <a:moveTo>
                      <a:pt x="46" y="381"/>
                    </a:moveTo>
                    <a:lnTo>
                      <a:pt x="46" y="381"/>
                    </a:lnTo>
                    <a:lnTo>
                      <a:pt x="59" y="326"/>
                    </a:lnTo>
                    <a:lnTo>
                      <a:pt x="78" y="285"/>
                    </a:lnTo>
                    <a:lnTo>
                      <a:pt x="101" y="243"/>
                    </a:lnTo>
                    <a:lnTo>
                      <a:pt x="101" y="243"/>
                    </a:lnTo>
                    <a:lnTo>
                      <a:pt x="128" y="216"/>
                    </a:lnTo>
                    <a:lnTo>
                      <a:pt x="160" y="188"/>
                    </a:lnTo>
                    <a:lnTo>
                      <a:pt x="188" y="161"/>
                    </a:lnTo>
                    <a:lnTo>
                      <a:pt x="202" y="152"/>
                    </a:lnTo>
                    <a:lnTo>
                      <a:pt x="206" y="142"/>
                    </a:lnTo>
                    <a:lnTo>
                      <a:pt x="206" y="142"/>
                    </a:lnTo>
                    <a:lnTo>
                      <a:pt x="206" y="110"/>
                    </a:lnTo>
                    <a:lnTo>
                      <a:pt x="202" y="65"/>
                    </a:lnTo>
                    <a:lnTo>
                      <a:pt x="188" y="23"/>
                    </a:lnTo>
                    <a:lnTo>
                      <a:pt x="183" y="9"/>
                    </a:lnTo>
                    <a:lnTo>
                      <a:pt x="174" y="0"/>
                    </a:lnTo>
                    <a:lnTo>
                      <a:pt x="174" y="0"/>
                    </a:lnTo>
                    <a:lnTo>
                      <a:pt x="170" y="0"/>
                    </a:lnTo>
                    <a:lnTo>
                      <a:pt x="156" y="9"/>
                    </a:lnTo>
                    <a:lnTo>
                      <a:pt x="128" y="32"/>
                    </a:lnTo>
                    <a:lnTo>
                      <a:pt x="96" y="65"/>
                    </a:lnTo>
                    <a:lnTo>
                      <a:pt x="64" y="106"/>
                    </a:lnTo>
                    <a:lnTo>
                      <a:pt x="64" y="106"/>
                    </a:lnTo>
                    <a:lnTo>
                      <a:pt x="50" y="129"/>
                    </a:lnTo>
                    <a:lnTo>
                      <a:pt x="36" y="165"/>
                    </a:lnTo>
                    <a:lnTo>
                      <a:pt x="14" y="253"/>
                    </a:lnTo>
                    <a:lnTo>
                      <a:pt x="4" y="326"/>
                    </a:lnTo>
                    <a:lnTo>
                      <a:pt x="0" y="358"/>
                    </a:lnTo>
                    <a:lnTo>
                      <a:pt x="0" y="358"/>
                    </a:lnTo>
                    <a:lnTo>
                      <a:pt x="18" y="367"/>
                    </a:lnTo>
                    <a:lnTo>
                      <a:pt x="46" y="381"/>
                    </a:lnTo>
                    <a:lnTo>
                      <a:pt x="46" y="381"/>
                    </a:lnTo>
                    <a:close/>
                  </a:path>
                </a:pathLst>
              </a:custGeom>
              <a:solidFill>
                <a:srgbClr val="EFB8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3" name="Freeform 13"/>
              <p:cNvSpPr>
                <a:spLocks/>
              </p:cNvSpPr>
              <p:nvPr/>
            </p:nvSpPr>
            <p:spPr bwMode="auto">
              <a:xfrm>
                <a:off x="2091" y="1955"/>
                <a:ext cx="184" cy="307"/>
              </a:xfrm>
              <a:custGeom>
                <a:avLst/>
                <a:gdLst>
                  <a:gd name="T0" fmla="*/ 138 w 184"/>
                  <a:gd name="T1" fmla="*/ 275 h 307"/>
                  <a:gd name="T2" fmla="*/ 138 w 184"/>
                  <a:gd name="T3" fmla="*/ 275 h 307"/>
                  <a:gd name="T4" fmla="*/ 133 w 184"/>
                  <a:gd name="T5" fmla="*/ 289 h 307"/>
                  <a:gd name="T6" fmla="*/ 124 w 184"/>
                  <a:gd name="T7" fmla="*/ 298 h 307"/>
                  <a:gd name="T8" fmla="*/ 110 w 184"/>
                  <a:gd name="T9" fmla="*/ 307 h 307"/>
                  <a:gd name="T10" fmla="*/ 97 w 184"/>
                  <a:gd name="T11" fmla="*/ 307 h 307"/>
                  <a:gd name="T12" fmla="*/ 28 w 184"/>
                  <a:gd name="T13" fmla="*/ 293 h 307"/>
                  <a:gd name="T14" fmla="*/ 28 w 184"/>
                  <a:gd name="T15" fmla="*/ 293 h 307"/>
                  <a:gd name="T16" fmla="*/ 14 w 184"/>
                  <a:gd name="T17" fmla="*/ 284 h 307"/>
                  <a:gd name="T18" fmla="*/ 5 w 184"/>
                  <a:gd name="T19" fmla="*/ 275 h 307"/>
                  <a:gd name="T20" fmla="*/ 0 w 184"/>
                  <a:gd name="T21" fmla="*/ 261 h 307"/>
                  <a:gd name="T22" fmla="*/ 0 w 184"/>
                  <a:gd name="T23" fmla="*/ 247 h 307"/>
                  <a:gd name="T24" fmla="*/ 46 w 184"/>
                  <a:gd name="T25" fmla="*/ 27 h 307"/>
                  <a:gd name="T26" fmla="*/ 46 w 184"/>
                  <a:gd name="T27" fmla="*/ 27 h 307"/>
                  <a:gd name="T28" fmla="*/ 51 w 184"/>
                  <a:gd name="T29" fmla="*/ 13 h 307"/>
                  <a:gd name="T30" fmla="*/ 64 w 184"/>
                  <a:gd name="T31" fmla="*/ 4 h 307"/>
                  <a:gd name="T32" fmla="*/ 78 w 184"/>
                  <a:gd name="T33" fmla="*/ 0 h 307"/>
                  <a:gd name="T34" fmla="*/ 92 w 184"/>
                  <a:gd name="T35" fmla="*/ 0 h 307"/>
                  <a:gd name="T36" fmla="*/ 156 w 184"/>
                  <a:gd name="T37" fmla="*/ 13 h 307"/>
                  <a:gd name="T38" fmla="*/ 156 w 184"/>
                  <a:gd name="T39" fmla="*/ 13 h 307"/>
                  <a:gd name="T40" fmla="*/ 170 w 184"/>
                  <a:gd name="T41" fmla="*/ 18 h 307"/>
                  <a:gd name="T42" fmla="*/ 179 w 184"/>
                  <a:gd name="T43" fmla="*/ 27 h 307"/>
                  <a:gd name="T44" fmla="*/ 184 w 184"/>
                  <a:gd name="T45" fmla="*/ 41 h 307"/>
                  <a:gd name="T46" fmla="*/ 184 w 184"/>
                  <a:gd name="T47" fmla="*/ 55 h 307"/>
                  <a:gd name="T48" fmla="*/ 138 w 184"/>
                  <a:gd name="T49" fmla="*/ 275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4" h="307">
                    <a:moveTo>
                      <a:pt x="138" y="275"/>
                    </a:moveTo>
                    <a:lnTo>
                      <a:pt x="138" y="275"/>
                    </a:lnTo>
                    <a:lnTo>
                      <a:pt x="133" y="289"/>
                    </a:lnTo>
                    <a:lnTo>
                      <a:pt x="124" y="298"/>
                    </a:lnTo>
                    <a:lnTo>
                      <a:pt x="110" y="307"/>
                    </a:lnTo>
                    <a:lnTo>
                      <a:pt x="97" y="307"/>
                    </a:lnTo>
                    <a:lnTo>
                      <a:pt x="28" y="293"/>
                    </a:lnTo>
                    <a:lnTo>
                      <a:pt x="28" y="293"/>
                    </a:lnTo>
                    <a:lnTo>
                      <a:pt x="14" y="284"/>
                    </a:lnTo>
                    <a:lnTo>
                      <a:pt x="5" y="275"/>
                    </a:lnTo>
                    <a:lnTo>
                      <a:pt x="0" y="261"/>
                    </a:lnTo>
                    <a:lnTo>
                      <a:pt x="0" y="247"/>
                    </a:lnTo>
                    <a:lnTo>
                      <a:pt x="46" y="27"/>
                    </a:lnTo>
                    <a:lnTo>
                      <a:pt x="46" y="27"/>
                    </a:lnTo>
                    <a:lnTo>
                      <a:pt x="51" y="13"/>
                    </a:lnTo>
                    <a:lnTo>
                      <a:pt x="64" y="4"/>
                    </a:lnTo>
                    <a:lnTo>
                      <a:pt x="78" y="0"/>
                    </a:lnTo>
                    <a:lnTo>
                      <a:pt x="92" y="0"/>
                    </a:lnTo>
                    <a:lnTo>
                      <a:pt x="156" y="13"/>
                    </a:lnTo>
                    <a:lnTo>
                      <a:pt x="156" y="13"/>
                    </a:lnTo>
                    <a:lnTo>
                      <a:pt x="170" y="18"/>
                    </a:lnTo>
                    <a:lnTo>
                      <a:pt x="179" y="27"/>
                    </a:lnTo>
                    <a:lnTo>
                      <a:pt x="184" y="41"/>
                    </a:lnTo>
                    <a:lnTo>
                      <a:pt x="184" y="55"/>
                    </a:lnTo>
                    <a:lnTo>
                      <a:pt x="138" y="275"/>
                    </a:lnTo>
                    <a:close/>
                  </a:path>
                </a:pathLst>
              </a:custGeom>
              <a:solidFill>
                <a:srgbClr val="575C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4" name="Freeform 14"/>
              <p:cNvSpPr>
                <a:spLocks/>
              </p:cNvSpPr>
              <p:nvPr/>
            </p:nvSpPr>
            <p:spPr bwMode="auto">
              <a:xfrm>
                <a:off x="2082" y="1950"/>
                <a:ext cx="184" cy="307"/>
              </a:xfrm>
              <a:custGeom>
                <a:avLst/>
                <a:gdLst>
                  <a:gd name="T0" fmla="*/ 138 w 184"/>
                  <a:gd name="T1" fmla="*/ 280 h 307"/>
                  <a:gd name="T2" fmla="*/ 138 w 184"/>
                  <a:gd name="T3" fmla="*/ 280 h 307"/>
                  <a:gd name="T4" fmla="*/ 133 w 184"/>
                  <a:gd name="T5" fmla="*/ 294 h 307"/>
                  <a:gd name="T6" fmla="*/ 124 w 184"/>
                  <a:gd name="T7" fmla="*/ 303 h 307"/>
                  <a:gd name="T8" fmla="*/ 110 w 184"/>
                  <a:gd name="T9" fmla="*/ 307 h 307"/>
                  <a:gd name="T10" fmla="*/ 96 w 184"/>
                  <a:gd name="T11" fmla="*/ 307 h 307"/>
                  <a:gd name="T12" fmla="*/ 28 w 184"/>
                  <a:gd name="T13" fmla="*/ 294 h 307"/>
                  <a:gd name="T14" fmla="*/ 28 w 184"/>
                  <a:gd name="T15" fmla="*/ 294 h 307"/>
                  <a:gd name="T16" fmla="*/ 14 w 184"/>
                  <a:gd name="T17" fmla="*/ 289 h 307"/>
                  <a:gd name="T18" fmla="*/ 5 w 184"/>
                  <a:gd name="T19" fmla="*/ 280 h 307"/>
                  <a:gd name="T20" fmla="*/ 0 w 184"/>
                  <a:gd name="T21" fmla="*/ 266 h 307"/>
                  <a:gd name="T22" fmla="*/ 0 w 184"/>
                  <a:gd name="T23" fmla="*/ 252 h 307"/>
                  <a:gd name="T24" fmla="*/ 46 w 184"/>
                  <a:gd name="T25" fmla="*/ 32 h 307"/>
                  <a:gd name="T26" fmla="*/ 46 w 184"/>
                  <a:gd name="T27" fmla="*/ 32 h 307"/>
                  <a:gd name="T28" fmla="*/ 55 w 184"/>
                  <a:gd name="T29" fmla="*/ 18 h 307"/>
                  <a:gd name="T30" fmla="*/ 64 w 184"/>
                  <a:gd name="T31" fmla="*/ 5 h 307"/>
                  <a:gd name="T32" fmla="*/ 78 w 184"/>
                  <a:gd name="T33" fmla="*/ 0 h 307"/>
                  <a:gd name="T34" fmla="*/ 92 w 184"/>
                  <a:gd name="T35" fmla="*/ 0 h 307"/>
                  <a:gd name="T36" fmla="*/ 156 w 184"/>
                  <a:gd name="T37" fmla="*/ 14 h 307"/>
                  <a:gd name="T38" fmla="*/ 156 w 184"/>
                  <a:gd name="T39" fmla="*/ 14 h 307"/>
                  <a:gd name="T40" fmla="*/ 170 w 184"/>
                  <a:gd name="T41" fmla="*/ 23 h 307"/>
                  <a:gd name="T42" fmla="*/ 179 w 184"/>
                  <a:gd name="T43" fmla="*/ 32 h 307"/>
                  <a:gd name="T44" fmla="*/ 184 w 184"/>
                  <a:gd name="T45" fmla="*/ 46 h 307"/>
                  <a:gd name="T46" fmla="*/ 184 w 184"/>
                  <a:gd name="T47" fmla="*/ 60 h 307"/>
                  <a:gd name="T48" fmla="*/ 138 w 184"/>
                  <a:gd name="T49" fmla="*/ 28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4" h="307">
                    <a:moveTo>
                      <a:pt x="138" y="280"/>
                    </a:moveTo>
                    <a:lnTo>
                      <a:pt x="138" y="280"/>
                    </a:lnTo>
                    <a:lnTo>
                      <a:pt x="133" y="294"/>
                    </a:lnTo>
                    <a:lnTo>
                      <a:pt x="124" y="303"/>
                    </a:lnTo>
                    <a:lnTo>
                      <a:pt x="110" y="307"/>
                    </a:lnTo>
                    <a:lnTo>
                      <a:pt x="96" y="307"/>
                    </a:lnTo>
                    <a:lnTo>
                      <a:pt x="28" y="294"/>
                    </a:lnTo>
                    <a:lnTo>
                      <a:pt x="28" y="294"/>
                    </a:lnTo>
                    <a:lnTo>
                      <a:pt x="14" y="289"/>
                    </a:lnTo>
                    <a:lnTo>
                      <a:pt x="5" y="280"/>
                    </a:lnTo>
                    <a:lnTo>
                      <a:pt x="0" y="266"/>
                    </a:lnTo>
                    <a:lnTo>
                      <a:pt x="0" y="252"/>
                    </a:lnTo>
                    <a:lnTo>
                      <a:pt x="46" y="32"/>
                    </a:lnTo>
                    <a:lnTo>
                      <a:pt x="46" y="32"/>
                    </a:lnTo>
                    <a:lnTo>
                      <a:pt x="55" y="18"/>
                    </a:lnTo>
                    <a:lnTo>
                      <a:pt x="64" y="5"/>
                    </a:lnTo>
                    <a:lnTo>
                      <a:pt x="78" y="0"/>
                    </a:lnTo>
                    <a:lnTo>
                      <a:pt x="92" y="0"/>
                    </a:lnTo>
                    <a:lnTo>
                      <a:pt x="156" y="14"/>
                    </a:lnTo>
                    <a:lnTo>
                      <a:pt x="156" y="14"/>
                    </a:lnTo>
                    <a:lnTo>
                      <a:pt x="170" y="23"/>
                    </a:lnTo>
                    <a:lnTo>
                      <a:pt x="179" y="32"/>
                    </a:lnTo>
                    <a:lnTo>
                      <a:pt x="184" y="46"/>
                    </a:lnTo>
                    <a:lnTo>
                      <a:pt x="184" y="60"/>
                    </a:lnTo>
                    <a:lnTo>
                      <a:pt x="138" y="280"/>
                    </a:lnTo>
                    <a:close/>
                  </a:path>
                </a:pathLst>
              </a:custGeom>
              <a:solidFill>
                <a:srgbClr val="71767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5" name="Freeform 15"/>
              <p:cNvSpPr>
                <a:spLocks/>
              </p:cNvSpPr>
              <p:nvPr/>
            </p:nvSpPr>
            <p:spPr bwMode="auto">
              <a:xfrm>
                <a:off x="2114" y="1977"/>
                <a:ext cx="133" cy="198"/>
              </a:xfrm>
              <a:custGeom>
                <a:avLst/>
                <a:gdLst>
                  <a:gd name="T0" fmla="*/ 97 w 133"/>
                  <a:gd name="T1" fmla="*/ 198 h 198"/>
                  <a:gd name="T2" fmla="*/ 0 w 133"/>
                  <a:gd name="T3" fmla="*/ 175 h 198"/>
                  <a:gd name="T4" fmla="*/ 37 w 133"/>
                  <a:gd name="T5" fmla="*/ 0 h 198"/>
                  <a:gd name="T6" fmla="*/ 133 w 133"/>
                  <a:gd name="T7" fmla="*/ 19 h 198"/>
                  <a:gd name="T8" fmla="*/ 97 w 133"/>
                  <a:gd name="T9" fmla="*/ 198 h 198"/>
                </a:gdLst>
                <a:ahLst/>
                <a:cxnLst>
                  <a:cxn ang="0">
                    <a:pos x="T0" y="T1"/>
                  </a:cxn>
                  <a:cxn ang="0">
                    <a:pos x="T2" y="T3"/>
                  </a:cxn>
                  <a:cxn ang="0">
                    <a:pos x="T4" y="T5"/>
                  </a:cxn>
                  <a:cxn ang="0">
                    <a:pos x="T6" y="T7"/>
                  </a:cxn>
                  <a:cxn ang="0">
                    <a:pos x="T8" y="T9"/>
                  </a:cxn>
                </a:cxnLst>
                <a:rect l="0" t="0" r="r" b="b"/>
                <a:pathLst>
                  <a:path w="133" h="198">
                    <a:moveTo>
                      <a:pt x="97" y="198"/>
                    </a:moveTo>
                    <a:lnTo>
                      <a:pt x="0" y="175"/>
                    </a:lnTo>
                    <a:lnTo>
                      <a:pt x="37" y="0"/>
                    </a:lnTo>
                    <a:lnTo>
                      <a:pt x="133" y="19"/>
                    </a:lnTo>
                    <a:lnTo>
                      <a:pt x="97" y="198"/>
                    </a:lnTo>
                    <a:close/>
                  </a:path>
                </a:pathLst>
              </a:custGeom>
              <a:solidFill>
                <a:srgbClr val="6AB2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6" name="Freeform 16"/>
              <p:cNvSpPr>
                <a:spLocks/>
              </p:cNvSpPr>
              <p:nvPr/>
            </p:nvSpPr>
            <p:spPr bwMode="auto">
              <a:xfrm>
                <a:off x="2133" y="2184"/>
                <a:ext cx="36" cy="37"/>
              </a:xfrm>
              <a:custGeom>
                <a:avLst/>
                <a:gdLst>
                  <a:gd name="T0" fmla="*/ 36 w 36"/>
                  <a:gd name="T1" fmla="*/ 23 h 37"/>
                  <a:gd name="T2" fmla="*/ 36 w 36"/>
                  <a:gd name="T3" fmla="*/ 23 h 37"/>
                  <a:gd name="T4" fmla="*/ 36 w 36"/>
                  <a:gd name="T5" fmla="*/ 32 h 37"/>
                  <a:gd name="T6" fmla="*/ 27 w 36"/>
                  <a:gd name="T7" fmla="*/ 37 h 37"/>
                  <a:gd name="T8" fmla="*/ 22 w 36"/>
                  <a:gd name="T9" fmla="*/ 37 h 37"/>
                  <a:gd name="T10" fmla="*/ 13 w 36"/>
                  <a:gd name="T11" fmla="*/ 37 h 37"/>
                  <a:gd name="T12" fmla="*/ 13 w 36"/>
                  <a:gd name="T13" fmla="*/ 37 h 37"/>
                  <a:gd name="T14" fmla="*/ 9 w 36"/>
                  <a:gd name="T15" fmla="*/ 37 h 37"/>
                  <a:gd name="T16" fmla="*/ 4 w 36"/>
                  <a:gd name="T17" fmla="*/ 32 h 37"/>
                  <a:gd name="T18" fmla="*/ 0 w 36"/>
                  <a:gd name="T19" fmla="*/ 23 h 37"/>
                  <a:gd name="T20" fmla="*/ 0 w 36"/>
                  <a:gd name="T21" fmla="*/ 18 h 37"/>
                  <a:gd name="T22" fmla="*/ 0 w 36"/>
                  <a:gd name="T23" fmla="*/ 18 h 37"/>
                  <a:gd name="T24" fmla="*/ 4 w 36"/>
                  <a:gd name="T25" fmla="*/ 9 h 37"/>
                  <a:gd name="T26" fmla="*/ 9 w 36"/>
                  <a:gd name="T27" fmla="*/ 5 h 37"/>
                  <a:gd name="T28" fmla="*/ 13 w 36"/>
                  <a:gd name="T29" fmla="*/ 0 h 37"/>
                  <a:gd name="T30" fmla="*/ 22 w 36"/>
                  <a:gd name="T31" fmla="*/ 0 h 37"/>
                  <a:gd name="T32" fmla="*/ 22 w 36"/>
                  <a:gd name="T33" fmla="*/ 0 h 37"/>
                  <a:gd name="T34" fmla="*/ 32 w 36"/>
                  <a:gd name="T35" fmla="*/ 5 h 37"/>
                  <a:gd name="T36" fmla="*/ 36 w 36"/>
                  <a:gd name="T37" fmla="*/ 9 h 37"/>
                  <a:gd name="T38" fmla="*/ 36 w 36"/>
                  <a:gd name="T39" fmla="*/ 18 h 37"/>
                  <a:gd name="T40" fmla="*/ 36 w 36"/>
                  <a:gd name="T41" fmla="*/ 23 h 37"/>
                  <a:gd name="T42" fmla="*/ 36 w 36"/>
                  <a:gd name="T43"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7">
                    <a:moveTo>
                      <a:pt x="36" y="23"/>
                    </a:moveTo>
                    <a:lnTo>
                      <a:pt x="36" y="23"/>
                    </a:lnTo>
                    <a:lnTo>
                      <a:pt x="36" y="32"/>
                    </a:lnTo>
                    <a:lnTo>
                      <a:pt x="27" y="37"/>
                    </a:lnTo>
                    <a:lnTo>
                      <a:pt x="22" y="37"/>
                    </a:lnTo>
                    <a:lnTo>
                      <a:pt x="13" y="37"/>
                    </a:lnTo>
                    <a:lnTo>
                      <a:pt x="13" y="37"/>
                    </a:lnTo>
                    <a:lnTo>
                      <a:pt x="9" y="37"/>
                    </a:lnTo>
                    <a:lnTo>
                      <a:pt x="4" y="32"/>
                    </a:lnTo>
                    <a:lnTo>
                      <a:pt x="0" y="23"/>
                    </a:lnTo>
                    <a:lnTo>
                      <a:pt x="0" y="18"/>
                    </a:lnTo>
                    <a:lnTo>
                      <a:pt x="0" y="18"/>
                    </a:lnTo>
                    <a:lnTo>
                      <a:pt x="4" y="9"/>
                    </a:lnTo>
                    <a:lnTo>
                      <a:pt x="9" y="5"/>
                    </a:lnTo>
                    <a:lnTo>
                      <a:pt x="13" y="0"/>
                    </a:lnTo>
                    <a:lnTo>
                      <a:pt x="22" y="0"/>
                    </a:lnTo>
                    <a:lnTo>
                      <a:pt x="22" y="0"/>
                    </a:lnTo>
                    <a:lnTo>
                      <a:pt x="32" y="5"/>
                    </a:lnTo>
                    <a:lnTo>
                      <a:pt x="36" y="9"/>
                    </a:lnTo>
                    <a:lnTo>
                      <a:pt x="36" y="18"/>
                    </a:lnTo>
                    <a:lnTo>
                      <a:pt x="36" y="23"/>
                    </a:lnTo>
                    <a:lnTo>
                      <a:pt x="36" y="23"/>
                    </a:lnTo>
                    <a:close/>
                  </a:path>
                </a:pathLst>
              </a:custGeom>
              <a:solidFill>
                <a:srgbClr val="B5BA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7" name="Freeform 17"/>
              <p:cNvSpPr>
                <a:spLocks/>
              </p:cNvSpPr>
              <p:nvPr/>
            </p:nvSpPr>
            <p:spPr bwMode="auto">
              <a:xfrm>
                <a:off x="2137" y="2010"/>
                <a:ext cx="147" cy="270"/>
              </a:xfrm>
              <a:custGeom>
                <a:avLst/>
                <a:gdLst>
                  <a:gd name="T0" fmla="*/ 101 w 147"/>
                  <a:gd name="T1" fmla="*/ 270 h 270"/>
                  <a:gd name="T2" fmla="*/ 129 w 147"/>
                  <a:gd name="T3" fmla="*/ 238 h 270"/>
                  <a:gd name="T4" fmla="*/ 133 w 147"/>
                  <a:gd name="T5" fmla="*/ 224 h 270"/>
                  <a:gd name="T6" fmla="*/ 129 w 147"/>
                  <a:gd name="T7" fmla="*/ 201 h 270"/>
                  <a:gd name="T8" fmla="*/ 133 w 147"/>
                  <a:gd name="T9" fmla="*/ 192 h 270"/>
                  <a:gd name="T10" fmla="*/ 142 w 147"/>
                  <a:gd name="T11" fmla="*/ 174 h 270"/>
                  <a:gd name="T12" fmla="*/ 138 w 147"/>
                  <a:gd name="T13" fmla="*/ 156 h 270"/>
                  <a:gd name="T14" fmla="*/ 138 w 147"/>
                  <a:gd name="T15" fmla="*/ 142 h 270"/>
                  <a:gd name="T16" fmla="*/ 147 w 147"/>
                  <a:gd name="T17" fmla="*/ 128 h 270"/>
                  <a:gd name="T18" fmla="*/ 147 w 147"/>
                  <a:gd name="T19" fmla="*/ 114 h 270"/>
                  <a:gd name="T20" fmla="*/ 138 w 147"/>
                  <a:gd name="T21" fmla="*/ 96 h 270"/>
                  <a:gd name="T22" fmla="*/ 142 w 147"/>
                  <a:gd name="T23" fmla="*/ 78 h 270"/>
                  <a:gd name="T24" fmla="*/ 142 w 147"/>
                  <a:gd name="T25" fmla="*/ 59 h 270"/>
                  <a:gd name="T26" fmla="*/ 106 w 147"/>
                  <a:gd name="T27" fmla="*/ 36 h 270"/>
                  <a:gd name="T28" fmla="*/ 69 w 147"/>
                  <a:gd name="T29" fmla="*/ 0 h 270"/>
                  <a:gd name="T30" fmla="*/ 60 w 147"/>
                  <a:gd name="T31" fmla="*/ 9 h 270"/>
                  <a:gd name="T32" fmla="*/ 60 w 147"/>
                  <a:gd name="T33" fmla="*/ 23 h 270"/>
                  <a:gd name="T34" fmla="*/ 78 w 147"/>
                  <a:gd name="T35" fmla="*/ 55 h 270"/>
                  <a:gd name="T36" fmla="*/ 96 w 147"/>
                  <a:gd name="T37" fmla="*/ 73 h 270"/>
                  <a:gd name="T38" fmla="*/ 14 w 147"/>
                  <a:gd name="T39" fmla="*/ 41 h 270"/>
                  <a:gd name="T40" fmla="*/ 5 w 147"/>
                  <a:gd name="T41" fmla="*/ 45 h 270"/>
                  <a:gd name="T42" fmla="*/ 0 w 147"/>
                  <a:gd name="T43" fmla="*/ 59 h 270"/>
                  <a:gd name="T44" fmla="*/ 14 w 147"/>
                  <a:gd name="T45" fmla="*/ 78 h 270"/>
                  <a:gd name="T46" fmla="*/ 41 w 147"/>
                  <a:gd name="T47" fmla="*/ 101 h 270"/>
                  <a:gd name="T48" fmla="*/ 32 w 147"/>
                  <a:gd name="T49" fmla="*/ 96 h 270"/>
                  <a:gd name="T50" fmla="*/ 18 w 147"/>
                  <a:gd name="T51" fmla="*/ 105 h 270"/>
                  <a:gd name="T52" fmla="*/ 18 w 147"/>
                  <a:gd name="T53" fmla="*/ 110 h 270"/>
                  <a:gd name="T54" fmla="*/ 28 w 147"/>
                  <a:gd name="T55" fmla="*/ 128 h 270"/>
                  <a:gd name="T56" fmla="*/ 41 w 147"/>
                  <a:gd name="T57" fmla="*/ 137 h 270"/>
                  <a:gd name="T58" fmla="*/ 83 w 147"/>
                  <a:gd name="T59" fmla="*/ 169 h 270"/>
                  <a:gd name="T60" fmla="*/ 37 w 147"/>
                  <a:gd name="T61" fmla="*/ 151 h 270"/>
                  <a:gd name="T62" fmla="*/ 28 w 147"/>
                  <a:gd name="T63" fmla="*/ 151 h 270"/>
                  <a:gd name="T64" fmla="*/ 37 w 147"/>
                  <a:gd name="T65" fmla="*/ 174 h 270"/>
                  <a:gd name="T66" fmla="*/ 55 w 147"/>
                  <a:gd name="T67" fmla="*/ 192 h 270"/>
                  <a:gd name="T68" fmla="*/ 92 w 147"/>
                  <a:gd name="T69" fmla="*/ 211 h 270"/>
                  <a:gd name="T70" fmla="*/ 96 w 147"/>
                  <a:gd name="T71" fmla="*/ 229 h 270"/>
                  <a:gd name="T72" fmla="*/ 83 w 147"/>
                  <a:gd name="T73" fmla="*/ 27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270">
                    <a:moveTo>
                      <a:pt x="101" y="270"/>
                    </a:moveTo>
                    <a:lnTo>
                      <a:pt x="101" y="270"/>
                    </a:lnTo>
                    <a:lnTo>
                      <a:pt x="119" y="252"/>
                    </a:lnTo>
                    <a:lnTo>
                      <a:pt x="129" y="238"/>
                    </a:lnTo>
                    <a:lnTo>
                      <a:pt x="133" y="224"/>
                    </a:lnTo>
                    <a:lnTo>
                      <a:pt x="133" y="224"/>
                    </a:lnTo>
                    <a:lnTo>
                      <a:pt x="129" y="211"/>
                    </a:lnTo>
                    <a:lnTo>
                      <a:pt x="129" y="201"/>
                    </a:lnTo>
                    <a:lnTo>
                      <a:pt x="133" y="192"/>
                    </a:lnTo>
                    <a:lnTo>
                      <a:pt x="133" y="192"/>
                    </a:lnTo>
                    <a:lnTo>
                      <a:pt x="142" y="183"/>
                    </a:lnTo>
                    <a:lnTo>
                      <a:pt x="142" y="174"/>
                    </a:lnTo>
                    <a:lnTo>
                      <a:pt x="138" y="156"/>
                    </a:lnTo>
                    <a:lnTo>
                      <a:pt x="138" y="156"/>
                    </a:lnTo>
                    <a:lnTo>
                      <a:pt x="138" y="146"/>
                    </a:lnTo>
                    <a:lnTo>
                      <a:pt x="138" y="142"/>
                    </a:lnTo>
                    <a:lnTo>
                      <a:pt x="147" y="128"/>
                    </a:lnTo>
                    <a:lnTo>
                      <a:pt x="147" y="128"/>
                    </a:lnTo>
                    <a:lnTo>
                      <a:pt x="147" y="119"/>
                    </a:lnTo>
                    <a:lnTo>
                      <a:pt x="147" y="114"/>
                    </a:lnTo>
                    <a:lnTo>
                      <a:pt x="138" y="96"/>
                    </a:lnTo>
                    <a:lnTo>
                      <a:pt x="138" y="96"/>
                    </a:lnTo>
                    <a:lnTo>
                      <a:pt x="138" y="91"/>
                    </a:lnTo>
                    <a:lnTo>
                      <a:pt x="142" y="78"/>
                    </a:lnTo>
                    <a:lnTo>
                      <a:pt x="142" y="68"/>
                    </a:lnTo>
                    <a:lnTo>
                      <a:pt x="142" y="59"/>
                    </a:lnTo>
                    <a:lnTo>
                      <a:pt x="142" y="59"/>
                    </a:lnTo>
                    <a:lnTo>
                      <a:pt x="106" y="36"/>
                    </a:lnTo>
                    <a:lnTo>
                      <a:pt x="69" y="0"/>
                    </a:lnTo>
                    <a:lnTo>
                      <a:pt x="69" y="0"/>
                    </a:lnTo>
                    <a:lnTo>
                      <a:pt x="64" y="4"/>
                    </a:lnTo>
                    <a:lnTo>
                      <a:pt x="60" y="9"/>
                    </a:lnTo>
                    <a:lnTo>
                      <a:pt x="60" y="13"/>
                    </a:lnTo>
                    <a:lnTo>
                      <a:pt x="60" y="23"/>
                    </a:lnTo>
                    <a:lnTo>
                      <a:pt x="64" y="36"/>
                    </a:lnTo>
                    <a:lnTo>
                      <a:pt x="78" y="55"/>
                    </a:lnTo>
                    <a:lnTo>
                      <a:pt x="96" y="73"/>
                    </a:lnTo>
                    <a:lnTo>
                      <a:pt x="96" y="73"/>
                    </a:lnTo>
                    <a:lnTo>
                      <a:pt x="14" y="41"/>
                    </a:lnTo>
                    <a:lnTo>
                      <a:pt x="14" y="41"/>
                    </a:lnTo>
                    <a:lnTo>
                      <a:pt x="9" y="41"/>
                    </a:lnTo>
                    <a:lnTo>
                      <a:pt x="5" y="45"/>
                    </a:lnTo>
                    <a:lnTo>
                      <a:pt x="0" y="50"/>
                    </a:lnTo>
                    <a:lnTo>
                      <a:pt x="0" y="59"/>
                    </a:lnTo>
                    <a:lnTo>
                      <a:pt x="5" y="68"/>
                    </a:lnTo>
                    <a:lnTo>
                      <a:pt x="14" y="78"/>
                    </a:lnTo>
                    <a:lnTo>
                      <a:pt x="23" y="87"/>
                    </a:lnTo>
                    <a:lnTo>
                      <a:pt x="41" y="101"/>
                    </a:lnTo>
                    <a:lnTo>
                      <a:pt x="41" y="101"/>
                    </a:lnTo>
                    <a:lnTo>
                      <a:pt x="32" y="96"/>
                    </a:lnTo>
                    <a:lnTo>
                      <a:pt x="28" y="101"/>
                    </a:lnTo>
                    <a:lnTo>
                      <a:pt x="18" y="105"/>
                    </a:lnTo>
                    <a:lnTo>
                      <a:pt x="18" y="105"/>
                    </a:lnTo>
                    <a:lnTo>
                      <a:pt x="18" y="110"/>
                    </a:lnTo>
                    <a:lnTo>
                      <a:pt x="23" y="119"/>
                    </a:lnTo>
                    <a:lnTo>
                      <a:pt x="28" y="128"/>
                    </a:lnTo>
                    <a:lnTo>
                      <a:pt x="41" y="137"/>
                    </a:lnTo>
                    <a:lnTo>
                      <a:pt x="41" y="137"/>
                    </a:lnTo>
                    <a:lnTo>
                      <a:pt x="83" y="169"/>
                    </a:lnTo>
                    <a:lnTo>
                      <a:pt x="83" y="169"/>
                    </a:lnTo>
                    <a:lnTo>
                      <a:pt x="69" y="165"/>
                    </a:lnTo>
                    <a:lnTo>
                      <a:pt x="37" y="151"/>
                    </a:lnTo>
                    <a:lnTo>
                      <a:pt x="37" y="151"/>
                    </a:lnTo>
                    <a:lnTo>
                      <a:pt x="28" y="151"/>
                    </a:lnTo>
                    <a:lnTo>
                      <a:pt x="28" y="160"/>
                    </a:lnTo>
                    <a:lnTo>
                      <a:pt x="37" y="174"/>
                    </a:lnTo>
                    <a:lnTo>
                      <a:pt x="55" y="192"/>
                    </a:lnTo>
                    <a:lnTo>
                      <a:pt x="55" y="192"/>
                    </a:lnTo>
                    <a:lnTo>
                      <a:pt x="74" y="206"/>
                    </a:lnTo>
                    <a:lnTo>
                      <a:pt x="92" y="211"/>
                    </a:lnTo>
                    <a:lnTo>
                      <a:pt x="96" y="220"/>
                    </a:lnTo>
                    <a:lnTo>
                      <a:pt x="96" y="229"/>
                    </a:lnTo>
                    <a:lnTo>
                      <a:pt x="96" y="229"/>
                    </a:lnTo>
                    <a:lnTo>
                      <a:pt x="83" y="270"/>
                    </a:lnTo>
                    <a:lnTo>
                      <a:pt x="101" y="270"/>
                    </a:lnTo>
                    <a:close/>
                  </a:path>
                </a:pathLst>
              </a:custGeom>
              <a:solidFill>
                <a:srgbClr val="EFB8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8" name="Freeform 18"/>
              <p:cNvSpPr>
                <a:spLocks/>
              </p:cNvSpPr>
              <p:nvPr/>
            </p:nvSpPr>
            <p:spPr bwMode="auto">
              <a:xfrm>
                <a:off x="2036" y="2106"/>
                <a:ext cx="115" cy="367"/>
              </a:xfrm>
              <a:custGeom>
                <a:avLst/>
                <a:gdLst>
                  <a:gd name="T0" fmla="*/ 0 w 115"/>
                  <a:gd name="T1" fmla="*/ 335 h 367"/>
                  <a:gd name="T2" fmla="*/ 0 w 115"/>
                  <a:gd name="T3" fmla="*/ 335 h 367"/>
                  <a:gd name="T4" fmla="*/ 5 w 115"/>
                  <a:gd name="T5" fmla="*/ 321 h 367"/>
                  <a:gd name="T6" fmla="*/ 14 w 115"/>
                  <a:gd name="T7" fmla="*/ 294 h 367"/>
                  <a:gd name="T8" fmla="*/ 19 w 115"/>
                  <a:gd name="T9" fmla="*/ 252 h 367"/>
                  <a:gd name="T10" fmla="*/ 19 w 115"/>
                  <a:gd name="T11" fmla="*/ 225 h 367"/>
                  <a:gd name="T12" fmla="*/ 14 w 115"/>
                  <a:gd name="T13" fmla="*/ 202 h 367"/>
                  <a:gd name="T14" fmla="*/ 14 w 115"/>
                  <a:gd name="T15" fmla="*/ 202 h 367"/>
                  <a:gd name="T16" fmla="*/ 9 w 115"/>
                  <a:gd name="T17" fmla="*/ 151 h 367"/>
                  <a:gd name="T18" fmla="*/ 14 w 115"/>
                  <a:gd name="T19" fmla="*/ 110 h 367"/>
                  <a:gd name="T20" fmla="*/ 23 w 115"/>
                  <a:gd name="T21" fmla="*/ 78 h 367"/>
                  <a:gd name="T22" fmla="*/ 37 w 115"/>
                  <a:gd name="T23" fmla="*/ 55 h 367"/>
                  <a:gd name="T24" fmla="*/ 37 w 115"/>
                  <a:gd name="T25" fmla="*/ 55 h 367"/>
                  <a:gd name="T26" fmla="*/ 46 w 115"/>
                  <a:gd name="T27" fmla="*/ 41 h 367"/>
                  <a:gd name="T28" fmla="*/ 64 w 115"/>
                  <a:gd name="T29" fmla="*/ 32 h 367"/>
                  <a:gd name="T30" fmla="*/ 83 w 115"/>
                  <a:gd name="T31" fmla="*/ 18 h 367"/>
                  <a:gd name="T32" fmla="*/ 101 w 115"/>
                  <a:gd name="T33" fmla="*/ 0 h 367"/>
                  <a:gd name="T34" fmla="*/ 101 w 115"/>
                  <a:gd name="T35" fmla="*/ 0 h 367"/>
                  <a:gd name="T36" fmla="*/ 106 w 115"/>
                  <a:gd name="T37" fmla="*/ 5 h 367"/>
                  <a:gd name="T38" fmla="*/ 110 w 115"/>
                  <a:gd name="T39" fmla="*/ 9 h 367"/>
                  <a:gd name="T40" fmla="*/ 115 w 115"/>
                  <a:gd name="T41" fmla="*/ 18 h 367"/>
                  <a:gd name="T42" fmla="*/ 115 w 115"/>
                  <a:gd name="T43" fmla="*/ 27 h 367"/>
                  <a:gd name="T44" fmla="*/ 110 w 115"/>
                  <a:gd name="T45" fmla="*/ 37 h 367"/>
                  <a:gd name="T46" fmla="*/ 101 w 115"/>
                  <a:gd name="T47" fmla="*/ 50 h 367"/>
                  <a:gd name="T48" fmla="*/ 78 w 115"/>
                  <a:gd name="T49" fmla="*/ 69 h 367"/>
                  <a:gd name="T50" fmla="*/ 78 w 115"/>
                  <a:gd name="T51" fmla="*/ 69 h 367"/>
                  <a:gd name="T52" fmla="*/ 74 w 115"/>
                  <a:gd name="T53" fmla="*/ 69 h 367"/>
                  <a:gd name="T54" fmla="*/ 69 w 115"/>
                  <a:gd name="T55" fmla="*/ 83 h 367"/>
                  <a:gd name="T56" fmla="*/ 64 w 115"/>
                  <a:gd name="T57" fmla="*/ 96 h 367"/>
                  <a:gd name="T58" fmla="*/ 64 w 115"/>
                  <a:gd name="T59" fmla="*/ 110 h 367"/>
                  <a:gd name="T60" fmla="*/ 69 w 115"/>
                  <a:gd name="T61" fmla="*/ 124 h 367"/>
                  <a:gd name="T62" fmla="*/ 69 w 115"/>
                  <a:gd name="T63" fmla="*/ 124 h 367"/>
                  <a:gd name="T64" fmla="*/ 83 w 115"/>
                  <a:gd name="T65" fmla="*/ 151 h 367"/>
                  <a:gd name="T66" fmla="*/ 87 w 115"/>
                  <a:gd name="T67" fmla="*/ 174 h 367"/>
                  <a:gd name="T68" fmla="*/ 92 w 115"/>
                  <a:gd name="T69" fmla="*/ 197 h 367"/>
                  <a:gd name="T70" fmla="*/ 83 w 115"/>
                  <a:gd name="T71" fmla="*/ 225 h 367"/>
                  <a:gd name="T72" fmla="*/ 83 w 115"/>
                  <a:gd name="T73" fmla="*/ 225 h 367"/>
                  <a:gd name="T74" fmla="*/ 60 w 115"/>
                  <a:gd name="T75" fmla="*/ 307 h 367"/>
                  <a:gd name="T76" fmla="*/ 41 w 115"/>
                  <a:gd name="T77" fmla="*/ 362 h 367"/>
                  <a:gd name="T78" fmla="*/ 41 w 115"/>
                  <a:gd name="T79" fmla="*/ 362 h 367"/>
                  <a:gd name="T80" fmla="*/ 37 w 115"/>
                  <a:gd name="T81" fmla="*/ 367 h 367"/>
                  <a:gd name="T82" fmla="*/ 28 w 115"/>
                  <a:gd name="T83" fmla="*/ 367 h 367"/>
                  <a:gd name="T84" fmla="*/ 23 w 115"/>
                  <a:gd name="T85" fmla="*/ 362 h 367"/>
                  <a:gd name="T86" fmla="*/ 14 w 115"/>
                  <a:gd name="T87" fmla="*/ 358 h 367"/>
                  <a:gd name="T88" fmla="*/ 9 w 115"/>
                  <a:gd name="T89" fmla="*/ 349 h 367"/>
                  <a:gd name="T90" fmla="*/ 0 w 115"/>
                  <a:gd name="T91" fmla="*/ 335 h 367"/>
                  <a:gd name="T92" fmla="*/ 0 w 115"/>
                  <a:gd name="T93" fmla="*/ 335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5" h="367">
                    <a:moveTo>
                      <a:pt x="0" y="335"/>
                    </a:moveTo>
                    <a:lnTo>
                      <a:pt x="0" y="335"/>
                    </a:lnTo>
                    <a:lnTo>
                      <a:pt x="5" y="321"/>
                    </a:lnTo>
                    <a:lnTo>
                      <a:pt x="14" y="294"/>
                    </a:lnTo>
                    <a:lnTo>
                      <a:pt x="19" y="252"/>
                    </a:lnTo>
                    <a:lnTo>
                      <a:pt x="19" y="225"/>
                    </a:lnTo>
                    <a:lnTo>
                      <a:pt x="14" y="202"/>
                    </a:lnTo>
                    <a:lnTo>
                      <a:pt x="14" y="202"/>
                    </a:lnTo>
                    <a:lnTo>
                      <a:pt x="9" y="151"/>
                    </a:lnTo>
                    <a:lnTo>
                      <a:pt x="14" y="110"/>
                    </a:lnTo>
                    <a:lnTo>
                      <a:pt x="23" y="78"/>
                    </a:lnTo>
                    <a:lnTo>
                      <a:pt x="37" y="55"/>
                    </a:lnTo>
                    <a:lnTo>
                      <a:pt x="37" y="55"/>
                    </a:lnTo>
                    <a:lnTo>
                      <a:pt x="46" y="41"/>
                    </a:lnTo>
                    <a:lnTo>
                      <a:pt x="64" y="32"/>
                    </a:lnTo>
                    <a:lnTo>
                      <a:pt x="83" y="18"/>
                    </a:lnTo>
                    <a:lnTo>
                      <a:pt x="101" y="0"/>
                    </a:lnTo>
                    <a:lnTo>
                      <a:pt x="101" y="0"/>
                    </a:lnTo>
                    <a:lnTo>
                      <a:pt x="106" y="5"/>
                    </a:lnTo>
                    <a:lnTo>
                      <a:pt x="110" y="9"/>
                    </a:lnTo>
                    <a:lnTo>
                      <a:pt x="115" y="18"/>
                    </a:lnTo>
                    <a:lnTo>
                      <a:pt x="115" y="27"/>
                    </a:lnTo>
                    <a:lnTo>
                      <a:pt x="110" y="37"/>
                    </a:lnTo>
                    <a:lnTo>
                      <a:pt x="101" y="50"/>
                    </a:lnTo>
                    <a:lnTo>
                      <a:pt x="78" y="69"/>
                    </a:lnTo>
                    <a:lnTo>
                      <a:pt x="78" y="69"/>
                    </a:lnTo>
                    <a:lnTo>
                      <a:pt x="74" y="69"/>
                    </a:lnTo>
                    <a:lnTo>
                      <a:pt x="69" y="83"/>
                    </a:lnTo>
                    <a:lnTo>
                      <a:pt x="64" y="96"/>
                    </a:lnTo>
                    <a:lnTo>
                      <a:pt x="64" y="110"/>
                    </a:lnTo>
                    <a:lnTo>
                      <a:pt x="69" y="124"/>
                    </a:lnTo>
                    <a:lnTo>
                      <a:pt x="69" y="124"/>
                    </a:lnTo>
                    <a:lnTo>
                      <a:pt x="83" y="151"/>
                    </a:lnTo>
                    <a:lnTo>
                      <a:pt x="87" y="174"/>
                    </a:lnTo>
                    <a:lnTo>
                      <a:pt x="92" y="197"/>
                    </a:lnTo>
                    <a:lnTo>
                      <a:pt x="83" y="225"/>
                    </a:lnTo>
                    <a:lnTo>
                      <a:pt x="83" y="225"/>
                    </a:lnTo>
                    <a:lnTo>
                      <a:pt x="60" y="307"/>
                    </a:lnTo>
                    <a:lnTo>
                      <a:pt x="41" y="362"/>
                    </a:lnTo>
                    <a:lnTo>
                      <a:pt x="41" y="362"/>
                    </a:lnTo>
                    <a:lnTo>
                      <a:pt x="37" y="367"/>
                    </a:lnTo>
                    <a:lnTo>
                      <a:pt x="28" y="367"/>
                    </a:lnTo>
                    <a:lnTo>
                      <a:pt x="23" y="362"/>
                    </a:lnTo>
                    <a:lnTo>
                      <a:pt x="14" y="358"/>
                    </a:lnTo>
                    <a:lnTo>
                      <a:pt x="9" y="349"/>
                    </a:lnTo>
                    <a:lnTo>
                      <a:pt x="0" y="335"/>
                    </a:lnTo>
                    <a:lnTo>
                      <a:pt x="0" y="335"/>
                    </a:lnTo>
                    <a:close/>
                  </a:path>
                </a:pathLst>
              </a:custGeom>
              <a:solidFill>
                <a:srgbClr val="EFB8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19" name="Freeform 19"/>
              <p:cNvSpPr>
                <a:spLocks/>
              </p:cNvSpPr>
              <p:nvPr/>
            </p:nvSpPr>
            <p:spPr bwMode="auto">
              <a:xfrm>
                <a:off x="1999" y="2358"/>
                <a:ext cx="170" cy="193"/>
              </a:xfrm>
              <a:custGeom>
                <a:avLst/>
                <a:gdLst>
                  <a:gd name="T0" fmla="*/ 33 w 170"/>
                  <a:gd name="T1" fmla="*/ 0 h 193"/>
                  <a:gd name="T2" fmla="*/ 33 w 170"/>
                  <a:gd name="T3" fmla="*/ 0 h 193"/>
                  <a:gd name="T4" fmla="*/ 28 w 170"/>
                  <a:gd name="T5" fmla="*/ 46 h 193"/>
                  <a:gd name="T6" fmla="*/ 19 w 170"/>
                  <a:gd name="T7" fmla="*/ 97 h 193"/>
                  <a:gd name="T8" fmla="*/ 0 w 170"/>
                  <a:gd name="T9" fmla="*/ 147 h 193"/>
                  <a:gd name="T10" fmla="*/ 0 w 170"/>
                  <a:gd name="T11" fmla="*/ 147 h 193"/>
                  <a:gd name="T12" fmla="*/ 5 w 170"/>
                  <a:gd name="T13" fmla="*/ 152 h 193"/>
                  <a:gd name="T14" fmla="*/ 28 w 170"/>
                  <a:gd name="T15" fmla="*/ 170 h 193"/>
                  <a:gd name="T16" fmla="*/ 42 w 170"/>
                  <a:gd name="T17" fmla="*/ 179 h 193"/>
                  <a:gd name="T18" fmla="*/ 60 w 170"/>
                  <a:gd name="T19" fmla="*/ 184 h 193"/>
                  <a:gd name="T20" fmla="*/ 78 w 170"/>
                  <a:gd name="T21" fmla="*/ 193 h 193"/>
                  <a:gd name="T22" fmla="*/ 106 w 170"/>
                  <a:gd name="T23" fmla="*/ 193 h 193"/>
                  <a:gd name="T24" fmla="*/ 106 w 170"/>
                  <a:gd name="T25" fmla="*/ 193 h 193"/>
                  <a:gd name="T26" fmla="*/ 124 w 170"/>
                  <a:gd name="T27" fmla="*/ 142 h 193"/>
                  <a:gd name="T28" fmla="*/ 143 w 170"/>
                  <a:gd name="T29" fmla="*/ 92 h 193"/>
                  <a:gd name="T30" fmla="*/ 170 w 170"/>
                  <a:gd name="T31" fmla="*/ 46 h 193"/>
                  <a:gd name="T32" fmla="*/ 170 w 170"/>
                  <a:gd name="T33" fmla="*/ 46 h 193"/>
                  <a:gd name="T34" fmla="*/ 156 w 170"/>
                  <a:gd name="T35" fmla="*/ 46 h 193"/>
                  <a:gd name="T36" fmla="*/ 124 w 170"/>
                  <a:gd name="T37" fmla="*/ 37 h 193"/>
                  <a:gd name="T38" fmla="*/ 78 w 170"/>
                  <a:gd name="T39" fmla="*/ 23 h 193"/>
                  <a:gd name="T40" fmla="*/ 56 w 170"/>
                  <a:gd name="T41" fmla="*/ 14 h 193"/>
                  <a:gd name="T42" fmla="*/ 33 w 170"/>
                  <a:gd name="T43" fmla="*/ 0 h 193"/>
                  <a:gd name="T44" fmla="*/ 33 w 170"/>
                  <a:gd name="T4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193">
                    <a:moveTo>
                      <a:pt x="33" y="0"/>
                    </a:moveTo>
                    <a:lnTo>
                      <a:pt x="33" y="0"/>
                    </a:lnTo>
                    <a:lnTo>
                      <a:pt x="28" y="46"/>
                    </a:lnTo>
                    <a:lnTo>
                      <a:pt x="19" y="97"/>
                    </a:lnTo>
                    <a:lnTo>
                      <a:pt x="0" y="147"/>
                    </a:lnTo>
                    <a:lnTo>
                      <a:pt x="0" y="147"/>
                    </a:lnTo>
                    <a:lnTo>
                      <a:pt x="5" y="152"/>
                    </a:lnTo>
                    <a:lnTo>
                      <a:pt x="28" y="170"/>
                    </a:lnTo>
                    <a:lnTo>
                      <a:pt x="42" y="179"/>
                    </a:lnTo>
                    <a:lnTo>
                      <a:pt x="60" y="184"/>
                    </a:lnTo>
                    <a:lnTo>
                      <a:pt x="78" y="193"/>
                    </a:lnTo>
                    <a:lnTo>
                      <a:pt x="106" y="193"/>
                    </a:lnTo>
                    <a:lnTo>
                      <a:pt x="106" y="193"/>
                    </a:lnTo>
                    <a:lnTo>
                      <a:pt x="124" y="142"/>
                    </a:lnTo>
                    <a:lnTo>
                      <a:pt x="143" y="92"/>
                    </a:lnTo>
                    <a:lnTo>
                      <a:pt x="170" y="46"/>
                    </a:lnTo>
                    <a:lnTo>
                      <a:pt x="170" y="46"/>
                    </a:lnTo>
                    <a:lnTo>
                      <a:pt x="156" y="46"/>
                    </a:lnTo>
                    <a:lnTo>
                      <a:pt x="124" y="37"/>
                    </a:lnTo>
                    <a:lnTo>
                      <a:pt x="78" y="23"/>
                    </a:lnTo>
                    <a:lnTo>
                      <a:pt x="56" y="14"/>
                    </a:lnTo>
                    <a:lnTo>
                      <a:pt x="33" y="0"/>
                    </a:lnTo>
                    <a:lnTo>
                      <a:pt x="33" y="0"/>
                    </a:lnTo>
                    <a:close/>
                  </a:path>
                </a:pathLst>
              </a:custGeom>
              <a:solidFill>
                <a:srgbClr val="DFF1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0" name="Freeform 20"/>
              <p:cNvSpPr>
                <a:spLocks/>
              </p:cNvSpPr>
              <p:nvPr/>
            </p:nvSpPr>
            <p:spPr bwMode="auto">
              <a:xfrm>
                <a:off x="1541" y="2092"/>
                <a:ext cx="344" cy="1005"/>
              </a:xfrm>
              <a:custGeom>
                <a:avLst/>
                <a:gdLst>
                  <a:gd name="T0" fmla="*/ 41 w 344"/>
                  <a:gd name="T1" fmla="*/ 0 h 1005"/>
                  <a:gd name="T2" fmla="*/ 41 w 344"/>
                  <a:gd name="T3" fmla="*/ 0 h 1005"/>
                  <a:gd name="T4" fmla="*/ 119 w 344"/>
                  <a:gd name="T5" fmla="*/ 14 h 1005"/>
                  <a:gd name="T6" fmla="*/ 192 w 344"/>
                  <a:gd name="T7" fmla="*/ 32 h 1005"/>
                  <a:gd name="T8" fmla="*/ 280 w 344"/>
                  <a:gd name="T9" fmla="*/ 51 h 1005"/>
                  <a:gd name="T10" fmla="*/ 280 w 344"/>
                  <a:gd name="T11" fmla="*/ 51 h 1005"/>
                  <a:gd name="T12" fmla="*/ 302 w 344"/>
                  <a:gd name="T13" fmla="*/ 197 h 1005"/>
                  <a:gd name="T14" fmla="*/ 316 w 344"/>
                  <a:gd name="T15" fmla="*/ 340 h 1005"/>
                  <a:gd name="T16" fmla="*/ 325 w 344"/>
                  <a:gd name="T17" fmla="*/ 418 h 1005"/>
                  <a:gd name="T18" fmla="*/ 325 w 344"/>
                  <a:gd name="T19" fmla="*/ 500 h 1005"/>
                  <a:gd name="T20" fmla="*/ 325 w 344"/>
                  <a:gd name="T21" fmla="*/ 500 h 1005"/>
                  <a:gd name="T22" fmla="*/ 339 w 344"/>
                  <a:gd name="T23" fmla="*/ 753 h 1005"/>
                  <a:gd name="T24" fmla="*/ 344 w 344"/>
                  <a:gd name="T25" fmla="*/ 858 h 1005"/>
                  <a:gd name="T26" fmla="*/ 344 w 344"/>
                  <a:gd name="T27" fmla="*/ 858 h 1005"/>
                  <a:gd name="T28" fmla="*/ 293 w 344"/>
                  <a:gd name="T29" fmla="*/ 913 h 1005"/>
                  <a:gd name="T30" fmla="*/ 257 w 344"/>
                  <a:gd name="T31" fmla="*/ 964 h 1005"/>
                  <a:gd name="T32" fmla="*/ 238 w 344"/>
                  <a:gd name="T33" fmla="*/ 987 h 1005"/>
                  <a:gd name="T34" fmla="*/ 229 w 344"/>
                  <a:gd name="T35" fmla="*/ 1005 h 1005"/>
                  <a:gd name="T36" fmla="*/ 229 w 344"/>
                  <a:gd name="T37" fmla="*/ 1005 h 1005"/>
                  <a:gd name="T38" fmla="*/ 211 w 344"/>
                  <a:gd name="T39" fmla="*/ 982 h 1005"/>
                  <a:gd name="T40" fmla="*/ 188 w 344"/>
                  <a:gd name="T41" fmla="*/ 950 h 1005"/>
                  <a:gd name="T42" fmla="*/ 160 w 344"/>
                  <a:gd name="T43" fmla="*/ 904 h 1005"/>
                  <a:gd name="T44" fmla="*/ 128 w 344"/>
                  <a:gd name="T45" fmla="*/ 835 h 1005"/>
                  <a:gd name="T46" fmla="*/ 91 w 344"/>
                  <a:gd name="T47" fmla="*/ 753 h 1005"/>
                  <a:gd name="T48" fmla="*/ 59 w 344"/>
                  <a:gd name="T49" fmla="*/ 652 h 1005"/>
                  <a:gd name="T50" fmla="*/ 23 w 344"/>
                  <a:gd name="T51" fmla="*/ 523 h 1005"/>
                  <a:gd name="T52" fmla="*/ 23 w 344"/>
                  <a:gd name="T53" fmla="*/ 523 h 1005"/>
                  <a:gd name="T54" fmla="*/ 9 w 344"/>
                  <a:gd name="T55" fmla="*/ 454 h 1005"/>
                  <a:gd name="T56" fmla="*/ 4 w 344"/>
                  <a:gd name="T57" fmla="*/ 372 h 1005"/>
                  <a:gd name="T58" fmla="*/ 0 w 344"/>
                  <a:gd name="T59" fmla="*/ 289 h 1005"/>
                  <a:gd name="T60" fmla="*/ 4 w 344"/>
                  <a:gd name="T61" fmla="*/ 207 h 1005"/>
                  <a:gd name="T62" fmla="*/ 9 w 344"/>
                  <a:gd name="T63" fmla="*/ 129 h 1005"/>
                  <a:gd name="T64" fmla="*/ 18 w 344"/>
                  <a:gd name="T65" fmla="*/ 64 h 1005"/>
                  <a:gd name="T66" fmla="*/ 27 w 344"/>
                  <a:gd name="T67" fmla="*/ 19 h 1005"/>
                  <a:gd name="T68" fmla="*/ 36 w 344"/>
                  <a:gd name="T69" fmla="*/ 5 h 1005"/>
                  <a:gd name="T70" fmla="*/ 41 w 344"/>
                  <a:gd name="T71" fmla="*/ 0 h 1005"/>
                  <a:gd name="T72" fmla="*/ 41 w 344"/>
                  <a:gd name="T73" fmla="*/ 0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4" h="1005">
                    <a:moveTo>
                      <a:pt x="41" y="0"/>
                    </a:moveTo>
                    <a:lnTo>
                      <a:pt x="41" y="0"/>
                    </a:lnTo>
                    <a:lnTo>
                      <a:pt x="119" y="14"/>
                    </a:lnTo>
                    <a:lnTo>
                      <a:pt x="192" y="32"/>
                    </a:lnTo>
                    <a:lnTo>
                      <a:pt x="280" y="51"/>
                    </a:lnTo>
                    <a:lnTo>
                      <a:pt x="280" y="51"/>
                    </a:lnTo>
                    <a:lnTo>
                      <a:pt x="302" y="197"/>
                    </a:lnTo>
                    <a:lnTo>
                      <a:pt x="316" y="340"/>
                    </a:lnTo>
                    <a:lnTo>
                      <a:pt x="325" y="418"/>
                    </a:lnTo>
                    <a:lnTo>
                      <a:pt x="325" y="500"/>
                    </a:lnTo>
                    <a:lnTo>
                      <a:pt x="325" y="500"/>
                    </a:lnTo>
                    <a:lnTo>
                      <a:pt x="339" y="753"/>
                    </a:lnTo>
                    <a:lnTo>
                      <a:pt x="344" y="858"/>
                    </a:lnTo>
                    <a:lnTo>
                      <a:pt x="344" y="858"/>
                    </a:lnTo>
                    <a:lnTo>
                      <a:pt x="293" y="913"/>
                    </a:lnTo>
                    <a:lnTo>
                      <a:pt x="257" y="964"/>
                    </a:lnTo>
                    <a:lnTo>
                      <a:pt x="238" y="987"/>
                    </a:lnTo>
                    <a:lnTo>
                      <a:pt x="229" y="1005"/>
                    </a:lnTo>
                    <a:lnTo>
                      <a:pt x="229" y="1005"/>
                    </a:lnTo>
                    <a:lnTo>
                      <a:pt x="211" y="982"/>
                    </a:lnTo>
                    <a:lnTo>
                      <a:pt x="188" y="950"/>
                    </a:lnTo>
                    <a:lnTo>
                      <a:pt x="160" y="904"/>
                    </a:lnTo>
                    <a:lnTo>
                      <a:pt x="128" y="835"/>
                    </a:lnTo>
                    <a:lnTo>
                      <a:pt x="91" y="753"/>
                    </a:lnTo>
                    <a:lnTo>
                      <a:pt x="59" y="652"/>
                    </a:lnTo>
                    <a:lnTo>
                      <a:pt x="23" y="523"/>
                    </a:lnTo>
                    <a:lnTo>
                      <a:pt x="23" y="523"/>
                    </a:lnTo>
                    <a:lnTo>
                      <a:pt x="9" y="454"/>
                    </a:lnTo>
                    <a:lnTo>
                      <a:pt x="4" y="372"/>
                    </a:lnTo>
                    <a:lnTo>
                      <a:pt x="0" y="289"/>
                    </a:lnTo>
                    <a:lnTo>
                      <a:pt x="4" y="207"/>
                    </a:lnTo>
                    <a:lnTo>
                      <a:pt x="9" y="129"/>
                    </a:lnTo>
                    <a:lnTo>
                      <a:pt x="18" y="64"/>
                    </a:lnTo>
                    <a:lnTo>
                      <a:pt x="27" y="19"/>
                    </a:lnTo>
                    <a:lnTo>
                      <a:pt x="36" y="5"/>
                    </a:lnTo>
                    <a:lnTo>
                      <a:pt x="41" y="0"/>
                    </a:lnTo>
                    <a:lnTo>
                      <a:pt x="41" y="0"/>
                    </a:lnTo>
                    <a:close/>
                  </a:path>
                </a:pathLst>
              </a:custGeom>
              <a:solidFill>
                <a:srgbClr val="7381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1" name="Freeform 21"/>
              <p:cNvSpPr>
                <a:spLocks/>
              </p:cNvSpPr>
              <p:nvPr/>
            </p:nvSpPr>
            <p:spPr bwMode="auto">
              <a:xfrm>
                <a:off x="953" y="1248"/>
                <a:ext cx="730" cy="656"/>
              </a:xfrm>
              <a:custGeom>
                <a:avLst/>
                <a:gdLst>
                  <a:gd name="T0" fmla="*/ 28 w 730"/>
                  <a:gd name="T1" fmla="*/ 193 h 656"/>
                  <a:gd name="T2" fmla="*/ 55 w 730"/>
                  <a:gd name="T3" fmla="*/ 133 h 656"/>
                  <a:gd name="T4" fmla="*/ 120 w 730"/>
                  <a:gd name="T5" fmla="*/ 64 h 656"/>
                  <a:gd name="T6" fmla="*/ 165 w 730"/>
                  <a:gd name="T7" fmla="*/ 32 h 656"/>
                  <a:gd name="T8" fmla="*/ 225 w 730"/>
                  <a:gd name="T9" fmla="*/ 9 h 656"/>
                  <a:gd name="T10" fmla="*/ 294 w 730"/>
                  <a:gd name="T11" fmla="*/ 0 h 656"/>
                  <a:gd name="T12" fmla="*/ 335 w 730"/>
                  <a:gd name="T13" fmla="*/ 0 h 656"/>
                  <a:gd name="T14" fmla="*/ 413 w 730"/>
                  <a:gd name="T15" fmla="*/ 5 h 656"/>
                  <a:gd name="T16" fmla="*/ 478 w 730"/>
                  <a:gd name="T17" fmla="*/ 23 h 656"/>
                  <a:gd name="T18" fmla="*/ 533 w 730"/>
                  <a:gd name="T19" fmla="*/ 55 h 656"/>
                  <a:gd name="T20" fmla="*/ 578 w 730"/>
                  <a:gd name="T21" fmla="*/ 92 h 656"/>
                  <a:gd name="T22" fmla="*/ 611 w 730"/>
                  <a:gd name="T23" fmla="*/ 142 h 656"/>
                  <a:gd name="T24" fmla="*/ 634 w 730"/>
                  <a:gd name="T25" fmla="*/ 197 h 656"/>
                  <a:gd name="T26" fmla="*/ 652 w 730"/>
                  <a:gd name="T27" fmla="*/ 298 h 656"/>
                  <a:gd name="T28" fmla="*/ 656 w 730"/>
                  <a:gd name="T29" fmla="*/ 417 h 656"/>
                  <a:gd name="T30" fmla="*/ 666 w 730"/>
                  <a:gd name="T31" fmla="*/ 509 h 656"/>
                  <a:gd name="T32" fmla="*/ 684 w 730"/>
                  <a:gd name="T33" fmla="*/ 569 h 656"/>
                  <a:gd name="T34" fmla="*/ 702 w 730"/>
                  <a:gd name="T35" fmla="*/ 587 h 656"/>
                  <a:gd name="T36" fmla="*/ 730 w 730"/>
                  <a:gd name="T37" fmla="*/ 596 h 656"/>
                  <a:gd name="T38" fmla="*/ 721 w 730"/>
                  <a:gd name="T39" fmla="*/ 606 h 656"/>
                  <a:gd name="T40" fmla="*/ 652 w 730"/>
                  <a:gd name="T41" fmla="*/ 633 h 656"/>
                  <a:gd name="T42" fmla="*/ 551 w 730"/>
                  <a:gd name="T43" fmla="*/ 656 h 656"/>
                  <a:gd name="T44" fmla="*/ 464 w 730"/>
                  <a:gd name="T45" fmla="*/ 656 h 656"/>
                  <a:gd name="T46" fmla="*/ 363 w 730"/>
                  <a:gd name="T47" fmla="*/ 642 h 656"/>
                  <a:gd name="T48" fmla="*/ 248 w 730"/>
                  <a:gd name="T49" fmla="*/ 610 h 656"/>
                  <a:gd name="T50" fmla="*/ 184 w 730"/>
                  <a:gd name="T51" fmla="*/ 583 h 656"/>
                  <a:gd name="T52" fmla="*/ 101 w 730"/>
                  <a:gd name="T53" fmla="*/ 537 h 656"/>
                  <a:gd name="T54" fmla="*/ 46 w 730"/>
                  <a:gd name="T55" fmla="*/ 482 h 656"/>
                  <a:gd name="T56" fmla="*/ 14 w 730"/>
                  <a:gd name="T57" fmla="*/ 422 h 656"/>
                  <a:gd name="T58" fmla="*/ 0 w 730"/>
                  <a:gd name="T59" fmla="*/ 362 h 656"/>
                  <a:gd name="T60" fmla="*/ 0 w 730"/>
                  <a:gd name="T61" fmla="*/ 307 h 656"/>
                  <a:gd name="T62" fmla="*/ 19 w 730"/>
                  <a:gd name="T63" fmla="*/ 220 h 656"/>
                  <a:gd name="T64" fmla="*/ 28 w 730"/>
                  <a:gd name="T65" fmla="*/ 193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0" h="656">
                    <a:moveTo>
                      <a:pt x="28" y="193"/>
                    </a:moveTo>
                    <a:lnTo>
                      <a:pt x="28" y="193"/>
                    </a:lnTo>
                    <a:lnTo>
                      <a:pt x="37" y="165"/>
                    </a:lnTo>
                    <a:lnTo>
                      <a:pt x="55" y="133"/>
                    </a:lnTo>
                    <a:lnTo>
                      <a:pt x="83" y="101"/>
                    </a:lnTo>
                    <a:lnTo>
                      <a:pt x="120" y="64"/>
                    </a:lnTo>
                    <a:lnTo>
                      <a:pt x="143" y="46"/>
                    </a:lnTo>
                    <a:lnTo>
                      <a:pt x="165" y="32"/>
                    </a:lnTo>
                    <a:lnTo>
                      <a:pt x="193" y="18"/>
                    </a:lnTo>
                    <a:lnTo>
                      <a:pt x="225" y="9"/>
                    </a:lnTo>
                    <a:lnTo>
                      <a:pt x="257" y="0"/>
                    </a:lnTo>
                    <a:lnTo>
                      <a:pt x="294" y="0"/>
                    </a:lnTo>
                    <a:lnTo>
                      <a:pt x="294" y="0"/>
                    </a:lnTo>
                    <a:lnTo>
                      <a:pt x="335" y="0"/>
                    </a:lnTo>
                    <a:lnTo>
                      <a:pt x="377" y="0"/>
                    </a:lnTo>
                    <a:lnTo>
                      <a:pt x="413" y="5"/>
                    </a:lnTo>
                    <a:lnTo>
                      <a:pt x="445" y="14"/>
                    </a:lnTo>
                    <a:lnTo>
                      <a:pt x="478" y="23"/>
                    </a:lnTo>
                    <a:lnTo>
                      <a:pt x="505" y="37"/>
                    </a:lnTo>
                    <a:lnTo>
                      <a:pt x="533" y="55"/>
                    </a:lnTo>
                    <a:lnTo>
                      <a:pt x="556" y="73"/>
                    </a:lnTo>
                    <a:lnTo>
                      <a:pt x="578" y="92"/>
                    </a:lnTo>
                    <a:lnTo>
                      <a:pt x="597" y="115"/>
                    </a:lnTo>
                    <a:lnTo>
                      <a:pt x="611" y="142"/>
                    </a:lnTo>
                    <a:lnTo>
                      <a:pt x="624" y="170"/>
                    </a:lnTo>
                    <a:lnTo>
                      <a:pt x="634" y="197"/>
                    </a:lnTo>
                    <a:lnTo>
                      <a:pt x="643" y="229"/>
                    </a:lnTo>
                    <a:lnTo>
                      <a:pt x="652" y="298"/>
                    </a:lnTo>
                    <a:lnTo>
                      <a:pt x="652" y="298"/>
                    </a:lnTo>
                    <a:lnTo>
                      <a:pt x="656" y="417"/>
                    </a:lnTo>
                    <a:lnTo>
                      <a:pt x="661" y="468"/>
                    </a:lnTo>
                    <a:lnTo>
                      <a:pt x="666" y="509"/>
                    </a:lnTo>
                    <a:lnTo>
                      <a:pt x="670" y="541"/>
                    </a:lnTo>
                    <a:lnTo>
                      <a:pt x="684" y="569"/>
                    </a:lnTo>
                    <a:lnTo>
                      <a:pt x="693" y="578"/>
                    </a:lnTo>
                    <a:lnTo>
                      <a:pt x="702" y="587"/>
                    </a:lnTo>
                    <a:lnTo>
                      <a:pt x="716" y="592"/>
                    </a:lnTo>
                    <a:lnTo>
                      <a:pt x="730" y="596"/>
                    </a:lnTo>
                    <a:lnTo>
                      <a:pt x="730" y="596"/>
                    </a:lnTo>
                    <a:lnTo>
                      <a:pt x="721" y="606"/>
                    </a:lnTo>
                    <a:lnTo>
                      <a:pt x="693" y="619"/>
                    </a:lnTo>
                    <a:lnTo>
                      <a:pt x="652" y="633"/>
                    </a:lnTo>
                    <a:lnTo>
                      <a:pt x="588" y="651"/>
                    </a:lnTo>
                    <a:lnTo>
                      <a:pt x="551" y="656"/>
                    </a:lnTo>
                    <a:lnTo>
                      <a:pt x="510" y="656"/>
                    </a:lnTo>
                    <a:lnTo>
                      <a:pt x="464" y="656"/>
                    </a:lnTo>
                    <a:lnTo>
                      <a:pt x="418" y="651"/>
                    </a:lnTo>
                    <a:lnTo>
                      <a:pt x="363" y="642"/>
                    </a:lnTo>
                    <a:lnTo>
                      <a:pt x="308" y="629"/>
                    </a:lnTo>
                    <a:lnTo>
                      <a:pt x="248" y="610"/>
                    </a:lnTo>
                    <a:lnTo>
                      <a:pt x="184" y="583"/>
                    </a:lnTo>
                    <a:lnTo>
                      <a:pt x="184" y="583"/>
                    </a:lnTo>
                    <a:lnTo>
                      <a:pt x="138" y="560"/>
                    </a:lnTo>
                    <a:lnTo>
                      <a:pt x="101" y="537"/>
                    </a:lnTo>
                    <a:lnTo>
                      <a:pt x="69" y="509"/>
                    </a:lnTo>
                    <a:lnTo>
                      <a:pt x="46" y="482"/>
                    </a:lnTo>
                    <a:lnTo>
                      <a:pt x="28" y="450"/>
                    </a:lnTo>
                    <a:lnTo>
                      <a:pt x="14" y="422"/>
                    </a:lnTo>
                    <a:lnTo>
                      <a:pt x="5" y="390"/>
                    </a:lnTo>
                    <a:lnTo>
                      <a:pt x="0" y="362"/>
                    </a:lnTo>
                    <a:lnTo>
                      <a:pt x="0" y="335"/>
                    </a:lnTo>
                    <a:lnTo>
                      <a:pt x="0" y="307"/>
                    </a:lnTo>
                    <a:lnTo>
                      <a:pt x="9" y="257"/>
                    </a:lnTo>
                    <a:lnTo>
                      <a:pt x="19" y="220"/>
                    </a:lnTo>
                    <a:lnTo>
                      <a:pt x="28" y="193"/>
                    </a:lnTo>
                    <a:lnTo>
                      <a:pt x="28" y="193"/>
                    </a:lnTo>
                    <a:close/>
                  </a:path>
                </a:pathLst>
              </a:custGeom>
              <a:solidFill>
                <a:srgbClr val="BF6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2" name="Freeform 22"/>
              <p:cNvSpPr>
                <a:spLocks/>
              </p:cNvSpPr>
              <p:nvPr/>
            </p:nvSpPr>
            <p:spPr bwMode="auto">
              <a:xfrm>
                <a:off x="1128" y="1285"/>
                <a:ext cx="468" cy="587"/>
              </a:xfrm>
              <a:custGeom>
                <a:avLst/>
                <a:gdLst>
                  <a:gd name="T0" fmla="*/ 312 w 468"/>
                  <a:gd name="T1" fmla="*/ 9 h 587"/>
                  <a:gd name="T2" fmla="*/ 353 w 468"/>
                  <a:gd name="T3" fmla="*/ 41 h 587"/>
                  <a:gd name="T4" fmla="*/ 385 w 468"/>
                  <a:gd name="T5" fmla="*/ 87 h 587"/>
                  <a:gd name="T6" fmla="*/ 403 w 468"/>
                  <a:gd name="T7" fmla="*/ 156 h 587"/>
                  <a:gd name="T8" fmla="*/ 403 w 468"/>
                  <a:gd name="T9" fmla="*/ 179 h 587"/>
                  <a:gd name="T10" fmla="*/ 403 w 468"/>
                  <a:gd name="T11" fmla="*/ 206 h 587"/>
                  <a:gd name="T12" fmla="*/ 408 w 468"/>
                  <a:gd name="T13" fmla="*/ 252 h 587"/>
                  <a:gd name="T14" fmla="*/ 426 w 468"/>
                  <a:gd name="T15" fmla="*/ 302 h 587"/>
                  <a:gd name="T16" fmla="*/ 468 w 468"/>
                  <a:gd name="T17" fmla="*/ 358 h 587"/>
                  <a:gd name="T18" fmla="*/ 463 w 468"/>
                  <a:gd name="T19" fmla="*/ 367 h 587"/>
                  <a:gd name="T20" fmla="*/ 445 w 468"/>
                  <a:gd name="T21" fmla="*/ 380 h 587"/>
                  <a:gd name="T22" fmla="*/ 431 w 468"/>
                  <a:gd name="T23" fmla="*/ 390 h 587"/>
                  <a:gd name="T24" fmla="*/ 426 w 468"/>
                  <a:gd name="T25" fmla="*/ 408 h 587"/>
                  <a:gd name="T26" fmla="*/ 436 w 468"/>
                  <a:gd name="T27" fmla="*/ 426 h 587"/>
                  <a:gd name="T28" fmla="*/ 431 w 468"/>
                  <a:gd name="T29" fmla="*/ 445 h 587"/>
                  <a:gd name="T30" fmla="*/ 422 w 468"/>
                  <a:gd name="T31" fmla="*/ 454 h 587"/>
                  <a:gd name="T32" fmla="*/ 426 w 468"/>
                  <a:gd name="T33" fmla="*/ 472 h 587"/>
                  <a:gd name="T34" fmla="*/ 422 w 468"/>
                  <a:gd name="T35" fmla="*/ 481 h 587"/>
                  <a:gd name="T36" fmla="*/ 403 w 468"/>
                  <a:gd name="T37" fmla="*/ 504 h 587"/>
                  <a:gd name="T38" fmla="*/ 403 w 468"/>
                  <a:gd name="T39" fmla="*/ 518 h 587"/>
                  <a:gd name="T40" fmla="*/ 403 w 468"/>
                  <a:gd name="T41" fmla="*/ 555 h 587"/>
                  <a:gd name="T42" fmla="*/ 385 w 468"/>
                  <a:gd name="T43" fmla="*/ 578 h 587"/>
                  <a:gd name="T44" fmla="*/ 344 w 468"/>
                  <a:gd name="T45" fmla="*/ 587 h 587"/>
                  <a:gd name="T46" fmla="*/ 307 w 468"/>
                  <a:gd name="T47" fmla="*/ 587 h 587"/>
                  <a:gd name="T48" fmla="*/ 220 w 468"/>
                  <a:gd name="T49" fmla="*/ 573 h 587"/>
                  <a:gd name="T50" fmla="*/ 137 w 468"/>
                  <a:gd name="T51" fmla="*/ 536 h 587"/>
                  <a:gd name="T52" fmla="*/ 64 w 468"/>
                  <a:gd name="T53" fmla="*/ 472 h 587"/>
                  <a:gd name="T54" fmla="*/ 13 w 468"/>
                  <a:gd name="T55" fmla="*/ 371 h 587"/>
                  <a:gd name="T56" fmla="*/ 0 w 468"/>
                  <a:gd name="T57" fmla="*/ 312 h 587"/>
                  <a:gd name="T58" fmla="*/ 9 w 468"/>
                  <a:gd name="T59" fmla="*/ 220 h 587"/>
                  <a:gd name="T60" fmla="*/ 46 w 468"/>
                  <a:gd name="T61" fmla="*/ 147 h 587"/>
                  <a:gd name="T62" fmla="*/ 87 w 468"/>
                  <a:gd name="T63" fmla="*/ 101 h 587"/>
                  <a:gd name="T64" fmla="*/ 110 w 468"/>
                  <a:gd name="T65" fmla="*/ 87 h 587"/>
                  <a:gd name="T66" fmla="*/ 215 w 468"/>
                  <a:gd name="T67" fmla="*/ 18 h 587"/>
                  <a:gd name="T68" fmla="*/ 270 w 468"/>
                  <a:gd name="T69" fmla="*/ 0 h 587"/>
                  <a:gd name="T70" fmla="*/ 303 w 468"/>
                  <a:gd name="T71" fmla="*/ 4 h 587"/>
                  <a:gd name="T72" fmla="*/ 312 w 468"/>
                  <a:gd name="T73" fmla="*/ 9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8" h="587">
                    <a:moveTo>
                      <a:pt x="312" y="9"/>
                    </a:moveTo>
                    <a:lnTo>
                      <a:pt x="312" y="9"/>
                    </a:lnTo>
                    <a:lnTo>
                      <a:pt x="321" y="18"/>
                    </a:lnTo>
                    <a:lnTo>
                      <a:pt x="353" y="41"/>
                    </a:lnTo>
                    <a:lnTo>
                      <a:pt x="367" y="64"/>
                    </a:lnTo>
                    <a:lnTo>
                      <a:pt x="385" y="87"/>
                    </a:lnTo>
                    <a:lnTo>
                      <a:pt x="394" y="119"/>
                    </a:lnTo>
                    <a:lnTo>
                      <a:pt x="403" y="156"/>
                    </a:lnTo>
                    <a:lnTo>
                      <a:pt x="403" y="156"/>
                    </a:lnTo>
                    <a:lnTo>
                      <a:pt x="403" y="179"/>
                    </a:lnTo>
                    <a:lnTo>
                      <a:pt x="403" y="206"/>
                    </a:lnTo>
                    <a:lnTo>
                      <a:pt x="403" y="206"/>
                    </a:lnTo>
                    <a:lnTo>
                      <a:pt x="403" y="220"/>
                    </a:lnTo>
                    <a:lnTo>
                      <a:pt x="408" y="252"/>
                    </a:lnTo>
                    <a:lnTo>
                      <a:pt x="417" y="275"/>
                    </a:lnTo>
                    <a:lnTo>
                      <a:pt x="426" y="302"/>
                    </a:lnTo>
                    <a:lnTo>
                      <a:pt x="445" y="330"/>
                    </a:lnTo>
                    <a:lnTo>
                      <a:pt x="468" y="358"/>
                    </a:lnTo>
                    <a:lnTo>
                      <a:pt x="468" y="358"/>
                    </a:lnTo>
                    <a:lnTo>
                      <a:pt x="463" y="367"/>
                    </a:lnTo>
                    <a:lnTo>
                      <a:pt x="459" y="376"/>
                    </a:lnTo>
                    <a:lnTo>
                      <a:pt x="445" y="380"/>
                    </a:lnTo>
                    <a:lnTo>
                      <a:pt x="445" y="380"/>
                    </a:lnTo>
                    <a:lnTo>
                      <a:pt x="431" y="390"/>
                    </a:lnTo>
                    <a:lnTo>
                      <a:pt x="426" y="399"/>
                    </a:lnTo>
                    <a:lnTo>
                      <a:pt x="426" y="408"/>
                    </a:lnTo>
                    <a:lnTo>
                      <a:pt x="436" y="426"/>
                    </a:lnTo>
                    <a:lnTo>
                      <a:pt x="436" y="426"/>
                    </a:lnTo>
                    <a:lnTo>
                      <a:pt x="436" y="436"/>
                    </a:lnTo>
                    <a:lnTo>
                      <a:pt x="431" y="445"/>
                    </a:lnTo>
                    <a:lnTo>
                      <a:pt x="422" y="454"/>
                    </a:lnTo>
                    <a:lnTo>
                      <a:pt x="422" y="454"/>
                    </a:lnTo>
                    <a:lnTo>
                      <a:pt x="426" y="463"/>
                    </a:lnTo>
                    <a:lnTo>
                      <a:pt x="426" y="472"/>
                    </a:lnTo>
                    <a:lnTo>
                      <a:pt x="422" y="481"/>
                    </a:lnTo>
                    <a:lnTo>
                      <a:pt x="422" y="481"/>
                    </a:lnTo>
                    <a:lnTo>
                      <a:pt x="413" y="491"/>
                    </a:lnTo>
                    <a:lnTo>
                      <a:pt x="403" y="504"/>
                    </a:lnTo>
                    <a:lnTo>
                      <a:pt x="403" y="518"/>
                    </a:lnTo>
                    <a:lnTo>
                      <a:pt x="403" y="518"/>
                    </a:lnTo>
                    <a:lnTo>
                      <a:pt x="403" y="541"/>
                    </a:lnTo>
                    <a:lnTo>
                      <a:pt x="403" y="555"/>
                    </a:lnTo>
                    <a:lnTo>
                      <a:pt x="399" y="564"/>
                    </a:lnTo>
                    <a:lnTo>
                      <a:pt x="385" y="578"/>
                    </a:lnTo>
                    <a:lnTo>
                      <a:pt x="367" y="582"/>
                    </a:lnTo>
                    <a:lnTo>
                      <a:pt x="344" y="587"/>
                    </a:lnTo>
                    <a:lnTo>
                      <a:pt x="307" y="587"/>
                    </a:lnTo>
                    <a:lnTo>
                      <a:pt x="307" y="587"/>
                    </a:lnTo>
                    <a:lnTo>
                      <a:pt x="261" y="582"/>
                    </a:lnTo>
                    <a:lnTo>
                      <a:pt x="220" y="573"/>
                    </a:lnTo>
                    <a:lnTo>
                      <a:pt x="174" y="555"/>
                    </a:lnTo>
                    <a:lnTo>
                      <a:pt x="137" y="536"/>
                    </a:lnTo>
                    <a:lnTo>
                      <a:pt x="96" y="509"/>
                    </a:lnTo>
                    <a:lnTo>
                      <a:pt x="64" y="472"/>
                    </a:lnTo>
                    <a:lnTo>
                      <a:pt x="36" y="426"/>
                    </a:lnTo>
                    <a:lnTo>
                      <a:pt x="13" y="371"/>
                    </a:lnTo>
                    <a:lnTo>
                      <a:pt x="13" y="371"/>
                    </a:lnTo>
                    <a:lnTo>
                      <a:pt x="0" y="312"/>
                    </a:lnTo>
                    <a:lnTo>
                      <a:pt x="0" y="261"/>
                    </a:lnTo>
                    <a:lnTo>
                      <a:pt x="9" y="220"/>
                    </a:lnTo>
                    <a:lnTo>
                      <a:pt x="23" y="179"/>
                    </a:lnTo>
                    <a:lnTo>
                      <a:pt x="46" y="147"/>
                    </a:lnTo>
                    <a:lnTo>
                      <a:pt x="64" y="119"/>
                    </a:lnTo>
                    <a:lnTo>
                      <a:pt x="87" y="101"/>
                    </a:lnTo>
                    <a:lnTo>
                      <a:pt x="110" y="87"/>
                    </a:lnTo>
                    <a:lnTo>
                      <a:pt x="110" y="87"/>
                    </a:lnTo>
                    <a:lnTo>
                      <a:pt x="156" y="55"/>
                    </a:lnTo>
                    <a:lnTo>
                      <a:pt x="215" y="18"/>
                    </a:lnTo>
                    <a:lnTo>
                      <a:pt x="243" y="9"/>
                    </a:lnTo>
                    <a:lnTo>
                      <a:pt x="270" y="0"/>
                    </a:lnTo>
                    <a:lnTo>
                      <a:pt x="293" y="0"/>
                    </a:lnTo>
                    <a:lnTo>
                      <a:pt x="303" y="4"/>
                    </a:lnTo>
                    <a:lnTo>
                      <a:pt x="312" y="9"/>
                    </a:lnTo>
                    <a:lnTo>
                      <a:pt x="312" y="9"/>
                    </a:lnTo>
                    <a:close/>
                  </a:path>
                </a:pathLst>
              </a:custGeom>
              <a:solidFill>
                <a:srgbClr val="EFB8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3" name="Freeform 23"/>
              <p:cNvSpPr>
                <a:spLocks/>
              </p:cNvSpPr>
              <p:nvPr/>
            </p:nvSpPr>
            <p:spPr bwMode="auto">
              <a:xfrm>
                <a:off x="1320" y="1615"/>
                <a:ext cx="124" cy="119"/>
              </a:xfrm>
              <a:custGeom>
                <a:avLst/>
                <a:gdLst>
                  <a:gd name="T0" fmla="*/ 124 w 124"/>
                  <a:gd name="T1" fmla="*/ 55 h 119"/>
                  <a:gd name="T2" fmla="*/ 124 w 124"/>
                  <a:gd name="T3" fmla="*/ 55 h 119"/>
                  <a:gd name="T4" fmla="*/ 120 w 124"/>
                  <a:gd name="T5" fmla="*/ 78 h 119"/>
                  <a:gd name="T6" fmla="*/ 111 w 124"/>
                  <a:gd name="T7" fmla="*/ 101 h 119"/>
                  <a:gd name="T8" fmla="*/ 92 w 124"/>
                  <a:gd name="T9" fmla="*/ 115 h 119"/>
                  <a:gd name="T10" fmla="*/ 69 w 124"/>
                  <a:gd name="T11" fmla="*/ 119 h 119"/>
                  <a:gd name="T12" fmla="*/ 69 w 124"/>
                  <a:gd name="T13" fmla="*/ 119 h 119"/>
                  <a:gd name="T14" fmla="*/ 42 w 124"/>
                  <a:gd name="T15" fmla="*/ 115 h 119"/>
                  <a:gd name="T16" fmla="*/ 23 w 124"/>
                  <a:gd name="T17" fmla="*/ 101 h 119"/>
                  <a:gd name="T18" fmla="*/ 10 w 124"/>
                  <a:gd name="T19" fmla="*/ 83 h 119"/>
                  <a:gd name="T20" fmla="*/ 0 w 124"/>
                  <a:gd name="T21" fmla="*/ 60 h 119"/>
                  <a:gd name="T22" fmla="*/ 0 w 124"/>
                  <a:gd name="T23" fmla="*/ 60 h 119"/>
                  <a:gd name="T24" fmla="*/ 0 w 124"/>
                  <a:gd name="T25" fmla="*/ 37 h 119"/>
                  <a:gd name="T26" fmla="*/ 14 w 124"/>
                  <a:gd name="T27" fmla="*/ 18 h 119"/>
                  <a:gd name="T28" fmla="*/ 33 w 124"/>
                  <a:gd name="T29" fmla="*/ 5 h 119"/>
                  <a:gd name="T30" fmla="*/ 55 w 124"/>
                  <a:gd name="T31" fmla="*/ 0 h 119"/>
                  <a:gd name="T32" fmla="*/ 55 w 124"/>
                  <a:gd name="T33" fmla="*/ 0 h 119"/>
                  <a:gd name="T34" fmla="*/ 78 w 124"/>
                  <a:gd name="T35" fmla="*/ 5 h 119"/>
                  <a:gd name="T36" fmla="*/ 101 w 124"/>
                  <a:gd name="T37" fmla="*/ 14 h 119"/>
                  <a:gd name="T38" fmla="*/ 115 w 124"/>
                  <a:gd name="T39" fmla="*/ 32 h 119"/>
                  <a:gd name="T40" fmla="*/ 124 w 124"/>
                  <a:gd name="T41" fmla="*/ 55 h 119"/>
                  <a:gd name="T42" fmla="*/ 124 w 124"/>
                  <a:gd name="T43" fmla="*/ 5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119">
                    <a:moveTo>
                      <a:pt x="124" y="55"/>
                    </a:moveTo>
                    <a:lnTo>
                      <a:pt x="124" y="55"/>
                    </a:lnTo>
                    <a:lnTo>
                      <a:pt x="120" y="78"/>
                    </a:lnTo>
                    <a:lnTo>
                      <a:pt x="111" y="101"/>
                    </a:lnTo>
                    <a:lnTo>
                      <a:pt x="92" y="115"/>
                    </a:lnTo>
                    <a:lnTo>
                      <a:pt x="69" y="119"/>
                    </a:lnTo>
                    <a:lnTo>
                      <a:pt x="69" y="119"/>
                    </a:lnTo>
                    <a:lnTo>
                      <a:pt x="42" y="115"/>
                    </a:lnTo>
                    <a:lnTo>
                      <a:pt x="23" y="101"/>
                    </a:lnTo>
                    <a:lnTo>
                      <a:pt x="10" y="83"/>
                    </a:lnTo>
                    <a:lnTo>
                      <a:pt x="0" y="60"/>
                    </a:lnTo>
                    <a:lnTo>
                      <a:pt x="0" y="60"/>
                    </a:lnTo>
                    <a:lnTo>
                      <a:pt x="0" y="37"/>
                    </a:lnTo>
                    <a:lnTo>
                      <a:pt x="14" y="18"/>
                    </a:lnTo>
                    <a:lnTo>
                      <a:pt x="33" y="5"/>
                    </a:lnTo>
                    <a:lnTo>
                      <a:pt x="55" y="0"/>
                    </a:lnTo>
                    <a:lnTo>
                      <a:pt x="55" y="0"/>
                    </a:lnTo>
                    <a:lnTo>
                      <a:pt x="78" y="5"/>
                    </a:lnTo>
                    <a:lnTo>
                      <a:pt x="101" y="14"/>
                    </a:lnTo>
                    <a:lnTo>
                      <a:pt x="115" y="32"/>
                    </a:lnTo>
                    <a:lnTo>
                      <a:pt x="124" y="55"/>
                    </a:lnTo>
                    <a:lnTo>
                      <a:pt x="124" y="55"/>
                    </a:lnTo>
                    <a:close/>
                  </a:path>
                </a:pathLst>
              </a:custGeom>
              <a:solidFill>
                <a:srgbClr val="EDA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4" name="Freeform 24"/>
              <p:cNvSpPr>
                <a:spLocks/>
              </p:cNvSpPr>
              <p:nvPr/>
            </p:nvSpPr>
            <p:spPr bwMode="auto">
              <a:xfrm>
                <a:off x="1128" y="1257"/>
                <a:ext cx="325" cy="353"/>
              </a:xfrm>
              <a:custGeom>
                <a:avLst/>
                <a:gdLst>
                  <a:gd name="T0" fmla="*/ 321 w 325"/>
                  <a:gd name="T1" fmla="*/ 41 h 353"/>
                  <a:gd name="T2" fmla="*/ 321 w 325"/>
                  <a:gd name="T3" fmla="*/ 41 h 353"/>
                  <a:gd name="T4" fmla="*/ 325 w 325"/>
                  <a:gd name="T5" fmla="*/ 64 h 353"/>
                  <a:gd name="T6" fmla="*/ 321 w 325"/>
                  <a:gd name="T7" fmla="*/ 92 h 353"/>
                  <a:gd name="T8" fmla="*/ 307 w 325"/>
                  <a:gd name="T9" fmla="*/ 129 h 353"/>
                  <a:gd name="T10" fmla="*/ 280 w 325"/>
                  <a:gd name="T11" fmla="*/ 175 h 353"/>
                  <a:gd name="T12" fmla="*/ 261 w 325"/>
                  <a:gd name="T13" fmla="*/ 202 h 353"/>
                  <a:gd name="T14" fmla="*/ 238 w 325"/>
                  <a:gd name="T15" fmla="*/ 230 h 353"/>
                  <a:gd name="T16" fmla="*/ 211 w 325"/>
                  <a:gd name="T17" fmla="*/ 262 h 353"/>
                  <a:gd name="T18" fmla="*/ 174 w 325"/>
                  <a:gd name="T19" fmla="*/ 289 h 353"/>
                  <a:gd name="T20" fmla="*/ 133 w 325"/>
                  <a:gd name="T21" fmla="*/ 321 h 353"/>
                  <a:gd name="T22" fmla="*/ 87 w 325"/>
                  <a:gd name="T23" fmla="*/ 353 h 353"/>
                  <a:gd name="T24" fmla="*/ 87 w 325"/>
                  <a:gd name="T25" fmla="*/ 353 h 353"/>
                  <a:gd name="T26" fmla="*/ 73 w 325"/>
                  <a:gd name="T27" fmla="*/ 335 h 353"/>
                  <a:gd name="T28" fmla="*/ 46 w 325"/>
                  <a:gd name="T29" fmla="*/ 289 h 353"/>
                  <a:gd name="T30" fmla="*/ 27 w 325"/>
                  <a:gd name="T31" fmla="*/ 257 h 353"/>
                  <a:gd name="T32" fmla="*/ 13 w 325"/>
                  <a:gd name="T33" fmla="*/ 225 h 353"/>
                  <a:gd name="T34" fmla="*/ 4 w 325"/>
                  <a:gd name="T35" fmla="*/ 188 h 353"/>
                  <a:gd name="T36" fmla="*/ 0 w 325"/>
                  <a:gd name="T37" fmla="*/ 156 h 353"/>
                  <a:gd name="T38" fmla="*/ 0 w 325"/>
                  <a:gd name="T39" fmla="*/ 156 h 353"/>
                  <a:gd name="T40" fmla="*/ 4 w 325"/>
                  <a:gd name="T41" fmla="*/ 142 h 353"/>
                  <a:gd name="T42" fmla="*/ 9 w 325"/>
                  <a:gd name="T43" fmla="*/ 124 h 353"/>
                  <a:gd name="T44" fmla="*/ 18 w 325"/>
                  <a:gd name="T45" fmla="*/ 106 h 353"/>
                  <a:gd name="T46" fmla="*/ 32 w 325"/>
                  <a:gd name="T47" fmla="*/ 87 h 353"/>
                  <a:gd name="T48" fmla="*/ 68 w 325"/>
                  <a:gd name="T49" fmla="*/ 55 h 353"/>
                  <a:gd name="T50" fmla="*/ 110 w 325"/>
                  <a:gd name="T51" fmla="*/ 23 h 353"/>
                  <a:gd name="T52" fmla="*/ 137 w 325"/>
                  <a:gd name="T53" fmla="*/ 14 h 353"/>
                  <a:gd name="T54" fmla="*/ 160 w 325"/>
                  <a:gd name="T55" fmla="*/ 5 h 353"/>
                  <a:gd name="T56" fmla="*/ 188 w 325"/>
                  <a:gd name="T57" fmla="*/ 0 h 353"/>
                  <a:gd name="T58" fmla="*/ 215 w 325"/>
                  <a:gd name="T59" fmla="*/ 0 h 353"/>
                  <a:gd name="T60" fmla="*/ 243 w 325"/>
                  <a:gd name="T61" fmla="*/ 0 h 353"/>
                  <a:gd name="T62" fmla="*/ 270 w 325"/>
                  <a:gd name="T63" fmla="*/ 9 h 353"/>
                  <a:gd name="T64" fmla="*/ 298 w 325"/>
                  <a:gd name="T65" fmla="*/ 23 h 353"/>
                  <a:gd name="T66" fmla="*/ 321 w 325"/>
                  <a:gd name="T67" fmla="*/ 41 h 353"/>
                  <a:gd name="T68" fmla="*/ 321 w 325"/>
                  <a:gd name="T69" fmla="*/ 41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5" h="353">
                    <a:moveTo>
                      <a:pt x="321" y="41"/>
                    </a:moveTo>
                    <a:lnTo>
                      <a:pt x="321" y="41"/>
                    </a:lnTo>
                    <a:lnTo>
                      <a:pt x="325" y="64"/>
                    </a:lnTo>
                    <a:lnTo>
                      <a:pt x="321" y="92"/>
                    </a:lnTo>
                    <a:lnTo>
                      <a:pt x="307" y="129"/>
                    </a:lnTo>
                    <a:lnTo>
                      <a:pt x="280" y="175"/>
                    </a:lnTo>
                    <a:lnTo>
                      <a:pt x="261" y="202"/>
                    </a:lnTo>
                    <a:lnTo>
                      <a:pt x="238" y="230"/>
                    </a:lnTo>
                    <a:lnTo>
                      <a:pt x="211" y="262"/>
                    </a:lnTo>
                    <a:lnTo>
                      <a:pt x="174" y="289"/>
                    </a:lnTo>
                    <a:lnTo>
                      <a:pt x="133" y="321"/>
                    </a:lnTo>
                    <a:lnTo>
                      <a:pt x="87" y="353"/>
                    </a:lnTo>
                    <a:lnTo>
                      <a:pt x="87" y="353"/>
                    </a:lnTo>
                    <a:lnTo>
                      <a:pt x="73" y="335"/>
                    </a:lnTo>
                    <a:lnTo>
                      <a:pt x="46" y="289"/>
                    </a:lnTo>
                    <a:lnTo>
                      <a:pt x="27" y="257"/>
                    </a:lnTo>
                    <a:lnTo>
                      <a:pt x="13" y="225"/>
                    </a:lnTo>
                    <a:lnTo>
                      <a:pt x="4" y="188"/>
                    </a:lnTo>
                    <a:lnTo>
                      <a:pt x="0" y="156"/>
                    </a:lnTo>
                    <a:lnTo>
                      <a:pt x="0" y="156"/>
                    </a:lnTo>
                    <a:lnTo>
                      <a:pt x="4" y="142"/>
                    </a:lnTo>
                    <a:lnTo>
                      <a:pt x="9" y="124"/>
                    </a:lnTo>
                    <a:lnTo>
                      <a:pt x="18" y="106"/>
                    </a:lnTo>
                    <a:lnTo>
                      <a:pt x="32" y="87"/>
                    </a:lnTo>
                    <a:lnTo>
                      <a:pt x="68" y="55"/>
                    </a:lnTo>
                    <a:lnTo>
                      <a:pt x="110" y="23"/>
                    </a:lnTo>
                    <a:lnTo>
                      <a:pt x="137" y="14"/>
                    </a:lnTo>
                    <a:lnTo>
                      <a:pt x="160" y="5"/>
                    </a:lnTo>
                    <a:lnTo>
                      <a:pt x="188" y="0"/>
                    </a:lnTo>
                    <a:lnTo>
                      <a:pt x="215" y="0"/>
                    </a:lnTo>
                    <a:lnTo>
                      <a:pt x="243" y="0"/>
                    </a:lnTo>
                    <a:lnTo>
                      <a:pt x="270" y="9"/>
                    </a:lnTo>
                    <a:lnTo>
                      <a:pt x="298" y="23"/>
                    </a:lnTo>
                    <a:lnTo>
                      <a:pt x="321" y="41"/>
                    </a:lnTo>
                    <a:lnTo>
                      <a:pt x="321" y="41"/>
                    </a:lnTo>
                    <a:close/>
                  </a:path>
                </a:pathLst>
              </a:custGeom>
              <a:solidFill>
                <a:srgbClr val="BF6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5" name="Freeform 25"/>
              <p:cNvSpPr>
                <a:spLocks/>
              </p:cNvSpPr>
              <p:nvPr/>
            </p:nvSpPr>
            <p:spPr bwMode="auto">
              <a:xfrm>
                <a:off x="953" y="1615"/>
                <a:ext cx="588" cy="624"/>
              </a:xfrm>
              <a:custGeom>
                <a:avLst/>
                <a:gdLst>
                  <a:gd name="T0" fmla="*/ 459 w 588"/>
                  <a:gd name="T1" fmla="*/ 142 h 624"/>
                  <a:gd name="T2" fmla="*/ 459 w 588"/>
                  <a:gd name="T3" fmla="*/ 142 h 624"/>
                  <a:gd name="T4" fmla="*/ 455 w 588"/>
                  <a:gd name="T5" fmla="*/ 170 h 624"/>
                  <a:gd name="T6" fmla="*/ 441 w 588"/>
                  <a:gd name="T7" fmla="*/ 234 h 624"/>
                  <a:gd name="T8" fmla="*/ 441 w 588"/>
                  <a:gd name="T9" fmla="*/ 275 h 624"/>
                  <a:gd name="T10" fmla="*/ 441 w 588"/>
                  <a:gd name="T11" fmla="*/ 312 h 624"/>
                  <a:gd name="T12" fmla="*/ 450 w 588"/>
                  <a:gd name="T13" fmla="*/ 349 h 624"/>
                  <a:gd name="T14" fmla="*/ 464 w 588"/>
                  <a:gd name="T15" fmla="*/ 381 h 624"/>
                  <a:gd name="T16" fmla="*/ 464 w 588"/>
                  <a:gd name="T17" fmla="*/ 381 h 624"/>
                  <a:gd name="T18" fmla="*/ 482 w 588"/>
                  <a:gd name="T19" fmla="*/ 404 h 624"/>
                  <a:gd name="T20" fmla="*/ 505 w 588"/>
                  <a:gd name="T21" fmla="*/ 427 h 624"/>
                  <a:gd name="T22" fmla="*/ 542 w 588"/>
                  <a:gd name="T23" fmla="*/ 459 h 624"/>
                  <a:gd name="T24" fmla="*/ 574 w 588"/>
                  <a:gd name="T25" fmla="*/ 477 h 624"/>
                  <a:gd name="T26" fmla="*/ 588 w 588"/>
                  <a:gd name="T27" fmla="*/ 486 h 624"/>
                  <a:gd name="T28" fmla="*/ 588 w 588"/>
                  <a:gd name="T29" fmla="*/ 486 h 624"/>
                  <a:gd name="T30" fmla="*/ 569 w 588"/>
                  <a:gd name="T31" fmla="*/ 505 h 624"/>
                  <a:gd name="T32" fmla="*/ 546 w 588"/>
                  <a:gd name="T33" fmla="*/ 528 h 624"/>
                  <a:gd name="T34" fmla="*/ 519 w 588"/>
                  <a:gd name="T35" fmla="*/ 551 h 624"/>
                  <a:gd name="T36" fmla="*/ 478 w 588"/>
                  <a:gd name="T37" fmla="*/ 578 h 624"/>
                  <a:gd name="T38" fmla="*/ 432 w 588"/>
                  <a:gd name="T39" fmla="*/ 601 h 624"/>
                  <a:gd name="T40" fmla="*/ 372 w 588"/>
                  <a:gd name="T41" fmla="*/ 619 h 624"/>
                  <a:gd name="T42" fmla="*/ 340 w 588"/>
                  <a:gd name="T43" fmla="*/ 624 h 624"/>
                  <a:gd name="T44" fmla="*/ 308 w 588"/>
                  <a:gd name="T45" fmla="*/ 624 h 624"/>
                  <a:gd name="T46" fmla="*/ 308 w 588"/>
                  <a:gd name="T47" fmla="*/ 624 h 624"/>
                  <a:gd name="T48" fmla="*/ 271 w 588"/>
                  <a:gd name="T49" fmla="*/ 624 h 624"/>
                  <a:gd name="T50" fmla="*/ 239 w 588"/>
                  <a:gd name="T51" fmla="*/ 624 h 624"/>
                  <a:gd name="T52" fmla="*/ 207 w 588"/>
                  <a:gd name="T53" fmla="*/ 615 h 624"/>
                  <a:gd name="T54" fmla="*/ 179 w 588"/>
                  <a:gd name="T55" fmla="*/ 606 h 624"/>
                  <a:gd name="T56" fmla="*/ 124 w 588"/>
                  <a:gd name="T57" fmla="*/ 583 h 624"/>
                  <a:gd name="T58" fmla="*/ 83 w 588"/>
                  <a:gd name="T59" fmla="*/ 555 h 624"/>
                  <a:gd name="T60" fmla="*/ 46 w 588"/>
                  <a:gd name="T61" fmla="*/ 528 h 624"/>
                  <a:gd name="T62" fmla="*/ 19 w 588"/>
                  <a:gd name="T63" fmla="*/ 505 h 624"/>
                  <a:gd name="T64" fmla="*/ 0 w 588"/>
                  <a:gd name="T65" fmla="*/ 482 h 624"/>
                  <a:gd name="T66" fmla="*/ 0 w 588"/>
                  <a:gd name="T67" fmla="*/ 482 h 624"/>
                  <a:gd name="T68" fmla="*/ 19 w 588"/>
                  <a:gd name="T69" fmla="*/ 473 h 624"/>
                  <a:gd name="T70" fmla="*/ 69 w 588"/>
                  <a:gd name="T71" fmla="*/ 454 h 624"/>
                  <a:gd name="T72" fmla="*/ 97 w 588"/>
                  <a:gd name="T73" fmla="*/ 440 h 624"/>
                  <a:gd name="T74" fmla="*/ 124 w 588"/>
                  <a:gd name="T75" fmla="*/ 418 h 624"/>
                  <a:gd name="T76" fmla="*/ 147 w 588"/>
                  <a:gd name="T77" fmla="*/ 395 h 624"/>
                  <a:gd name="T78" fmla="*/ 170 w 588"/>
                  <a:gd name="T79" fmla="*/ 362 h 624"/>
                  <a:gd name="T80" fmla="*/ 170 w 588"/>
                  <a:gd name="T81" fmla="*/ 362 h 624"/>
                  <a:gd name="T82" fmla="*/ 188 w 588"/>
                  <a:gd name="T83" fmla="*/ 312 h 624"/>
                  <a:gd name="T84" fmla="*/ 202 w 588"/>
                  <a:gd name="T85" fmla="*/ 257 h 624"/>
                  <a:gd name="T86" fmla="*/ 207 w 588"/>
                  <a:gd name="T87" fmla="*/ 197 h 624"/>
                  <a:gd name="T88" fmla="*/ 211 w 588"/>
                  <a:gd name="T89" fmla="*/ 142 h 624"/>
                  <a:gd name="T90" fmla="*/ 207 w 588"/>
                  <a:gd name="T91" fmla="*/ 50 h 624"/>
                  <a:gd name="T92" fmla="*/ 198 w 588"/>
                  <a:gd name="T93" fmla="*/ 5 h 624"/>
                  <a:gd name="T94" fmla="*/ 198 w 588"/>
                  <a:gd name="T95" fmla="*/ 5 h 624"/>
                  <a:gd name="T96" fmla="*/ 202 w 588"/>
                  <a:gd name="T97" fmla="*/ 0 h 624"/>
                  <a:gd name="T98" fmla="*/ 207 w 588"/>
                  <a:gd name="T99" fmla="*/ 5 h 624"/>
                  <a:gd name="T100" fmla="*/ 239 w 588"/>
                  <a:gd name="T101" fmla="*/ 14 h 624"/>
                  <a:gd name="T102" fmla="*/ 326 w 588"/>
                  <a:gd name="T103" fmla="*/ 64 h 624"/>
                  <a:gd name="T104" fmla="*/ 459 w 588"/>
                  <a:gd name="T105" fmla="*/ 142 h 624"/>
                  <a:gd name="T106" fmla="*/ 459 w 588"/>
                  <a:gd name="T107" fmla="*/ 14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8" h="624">
                    <a:moveTo>
                      <a:pt x="459" y="142"/>
                    </a:moveTo>
                    <a:lnTo>
                      <a:pt x="459" y="142"/>
                    </a:lnTo>
                    <a:lnTo>
                      <a:pt x="455" y="170"/>
                    </a:lnTo>
                    <a:lnTo>
                      <a:pt x="441" y="234"/>
                    </a:lnTo>
                    <a:lnTo>
                      <a:pt x="441" y="275"/>
                    </a:lnTo>
                    <a:lnTo>
                      <a:pt x="441" y="312"/>
                    </a:lnTo>
                    <a:lnTo>
                      <a:pt x="450" y="349"/>
                    </a:lnTo>
                    <a:lnTo>
                      <a:pt x="464" y="381"/>
                    </a:lnTo>
                    <a:lnTo>
                      <a:pt x="464" y="381"/>
                    </a:lnTo>
                    <a:lnTo>
                      <a:pt x="482" y="404"/>
                    </a:lnTo>
                    <a:lnTo>
                      <a:pt x="505" y="427"/>
                    </a:lnTo>
                    <a:lnTo>
                      <a:pt x="542" y="459"/>
                    </a:lnTo>
                    <a:lnTo>
                      <a:pt x="574" y="477"/>
                    </a:lnTo>
                    <a:lnTo>
                      <a:pt x="588" y="486"/>
                    </a:lnTo>
                    <a:lnTo>
                      <a:pt x="588" y="486"/>
                    </a:lnTo>
                    <a:lnTo>
                      <a:pt x="569" y="505"/>
                    </a:lnTo>
                    <a:lnTo>
                      <a:pt x="546" y="528"/>
                    </a:lnTo>
                    <a:lnTo>
                      <a:pt x="519" y="551"/>
                    </a:lnTo>
                    <a:lnTo>
                      <a:pt x="478" y="578"/>
                    </a:lnTo>
                    <a:lnTo>
                      <a:pt x="432" y="601"/>
                    </a:lnTo>
                    <a:lnTo>
                      <a:pt x="372" y="619"/>
                    </a:lnTo>
                    <a:lnTo>
                      <a:pt x="340" y="624"/>
                    </a:lnTo>
                    <a:lnTo>
                      <a:pt x="308" y="624"/>
                    </a:lnTo>
                    <a:lnTo>
                      <a:pt x="308" y="624"/>
                    </a:lnTo>
                    <a:lnTo>
                      <a:pt x="271" y="624"/>
                    </a:lnTo>
                    <a:lnTo>
                      <a:pt x="239" y="624"/>
                    </a:lnTo>
                    <a:lnTo>
                      <a:pt x="207" y="615"/>
                    </a:lnTo>
                    <a:lnTo>
                      <a:pt x="179" y="606"/>
                    </a:lnTo>
                    <a:lnTo>
                      <a:pt x="124" y="583"/>
                    </a:lnTo>
                    <a:lnTo>
                      <a:pt x="83" y="555"/>
                    </a:lnTo>
                    <a:lnTo>
                      <a:pt x="46" y="528"/>
                    </a:lnTo>
                    <a:lnTo>
                      <a:pt x="19" y="505"/>
                    </a:lnTo>
                    <a:lnTo>
                      <a:pt x="0" y="482"/>
                    </a:lnTo>
                    <a:lnTo>
                      <a:pt x="0" y="482"/>
                    </a:lnTo>
                    <a:lnTo>
                      <a:pt x="19" y="473"/>
                    </a:lnTo>
                    <a:lnTo>
                      <a:pt x="69" y="454"/>
                    </a:lnTo>
                    <a:lnTo>
                      <a:pt x="97" y="440"/>
                    </a:lnTo>
                    <a:lnTo>
                      <a:pt x="124" y="418"/>
                    </a:lnTo>
                    <a:lnTo>
                      <a:pt x="147" y="395"/>
                    </a:lnTo>
                    <a:lnTo>
                      <a:pt x="170" y="362"/>
                    </a:lnTo>
                    <a:lnTo>
                      <a:pt x="170" y="362"/>
                    </a:lnTo>
                    <a:lnTo>
                      <a:pt x="188" y="312"/>
                    </a:lnTo>
                    <a:lnTo>
                      <a:pt x="202" y="257"/>
                    </a:lnTo>
                    <a:lnTo>
                      <a:pt x="207" y="197"/>
                    </a:lnTo>
                    <a:lnTo>
                      <a:pt x="211" y="142"/>
                    </a:lnTo>
                    <a:lnTo>
                      <a:pt x="207" y="50"/>
                    </a:lnTo>
                    <a:lnTo>
                      <a:pt x="198" y="5"/>
                    </a:lnTo>
                    <a:lnTo>
                      <a:pt x="198" y="5"/>
                    </a:lnTo>
                    <a:lnTo>
                      <a:pt x="202" y="0"/>
                    </a:lnTo>
                    <a:lnTo>
                      <a:pt x="207" y="5"/>
                    </a:lnTo>
                    <a:lnTo>
                      <a:pt x="239" y="14"/>
                    </a:lnTo>
                    <a:lnTo>
                      <a:pt x="326" y="64"/>
                    </a:lnTo>
                    <a:lnTo>
                      <a:pt x="459" y="142"/>
                    </a:lnTo>
                    <a:lnTo>
                      <a:pt x="459" y="142"/>
                    </a:lnTo>
                    <a:close/>
                  </a:path>
                </a:pathLst>
              </a:custGeom>
              <a:solidFill>
                <a:srgbClr val="EFB8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6" name="Freeform 26"/>
              <p:cNvSpPr>
                <a:spLocks/>
              </p:cNvSpPr>
              <p:nvPr/>
            </p:nvSpPr>
            <p:spPr bwMode="auto">
              <a:xfrm>
                <a:off x="944" y="1312"/>
                <a:ext cx="464" cy="574"/>
              </a:xfrm>
              <a:custGeom>
                <a:avLst/>
                <a:gdLst>
                  <a:gd name="T0" fmla="*/ 464 w 464"/>
                  <a:gd name="T1" fmla="*/ 9 h 574"/>
                  <a:gd name="T2" fmla="*/ 464 w 464"/>
                  <a:gd name="T3" fmla="*/ 9 h 574"/>
                  <a:gd name="T4" fmla="*/ 427 w 464"/>
                  <a:gd name="T5" fmla="*/ 55 h 574"/>
                  <a:gd name="T6" fmla="*/ 390 w 464"/>
                  <a:gd name="T7" fmla="*/ 106 h 574"/>
                  <a:gd name="T8" fmla="*/ 353 w 464"/>
                  <a:gd name="T9" fmla="*/ 170 h 574"/>
                  <a:gd name="T10" fmla="*/ 335 w 464"/>
                  <a:gd name="T11" fmla="*/ 207 h 574"/>
                  <a:gd name="T12" fmla="*/ 321 w 464"/>
                  <a:gd name="T13" fmla="*/ 248 h 574"/>
                  <a:gd name="T14" fmla="*/ 312 w 464"/>
                  <a:gd name="T15" fmla="*/ 289 h 574"/>
                  <a:gd name="T16" fmla="*/ 308 w 464"/>
                  <a:gd name="T17" fmla="*/ 331 h 574"/>
                  <a:gd name="T18" fmla="*/ 312 w 464"/>
                  <a:gd name="T19" fmla="*/ 372 h 574"/>
                  <a:gd name="T20" fmla="*/ 321 w 464"/>
                  <a:gd name="T21" fmla="*/ 413 h 574"/>
                  <a:gd name="T22" fmla="*/ 340 w 464"/>
                  <a:gd name="T23" fmla="*/ 454 h 574"/>
                  <a:gd name="T24" fmla="*/ 367 w 464"/>
                  <a:gd name="T25" fmla="*/ 496 h 574"/>
                  <a:gd name="T26" fmla="*/ 367 w 464"/>
                  <a:gd name="T27" fmla="*/ 496 h 574"/>
                  <a:gd name="T28" fmla="*/ 376 w 464"/>
                  <a:gd name="T29" fmla="*/ 500 h 574"/>
                  <a:gd name="T30" fmla="*/ 399 w 464"/>
                  <a:gd name="T31" fmla="*/ 514 h 574"/>
                  <a:gd name="T32" fmla="*/ 413 w 464"/>
                  <a:gd name="T33" fmla="*/ 514 h 574"/>
                  <a:gd name="T34" fmla="*/ 422 w 464"/>
                  <a:gd name="T35" fmla="*/ 514 h 574"/>
                  <a:gd name="T36" fmla="*/ 431 w 464"/>
                  <a:gd name="T37" fmla="*/ 500 h 574"/>
                  <a:gd name="T38" fmla="*/ 436 w 464"/>
                  <a:gd name="T39" fmla="*/ 482 h 574"/>
                  <a:gd name="T40" fmla="*/ 436 w 464"/>
                  <a:gd name="T41" fmla="*/ 482 h 574"/>
                  <a:gd name="T42" fmla="*/ 436 w 464"/>
                  <a:gd name="T43" fmla="*/ 496 h 574"/>
                  <a:gd name="T44" fmla="*/ 436 w 464"/>
                  <a:gd name="T45" fmla="*/ 509 h 574"/>
                  <a:gd name="T46" fmla="*/ 431 w 464"/>
                  <a:gd name="T47" fmla="*/ 523 h 574"/>
                  <a:gd name="T48" fmla="*/ 418 w 464"/>
                  <a:gd name="T49" fmla="*/ 542 h 574"/>
                  <a:gd name="T50" fmla="*/ 404 w 464"/>
                  <a:gd name="T51" fmla="*/ 555 h 574"/>
                  <a:gd name="T52" fmla="*/ 376 w 464"/>
                  <a:gd name="T53" fmla="*/ 565 h 574"/>
                  <a:gd name="T54" fmla="*/ 340 w 464"/>
                  <a:gd name="T55" fmla="*/ 574 h 574"/>
                  <a:gd name="T56" fmla="*/ 340 w 464"/>
                  <a:gd name="T57" fmla="*/ 574 h 574"/>
                  <a:gd name="T58" fmla="*/ 294 w 464"/>
                  <a:gd name="T59" fmla="*/ 574 h 574"/>
                  <a:gd name="T60" fmla="*/ 252 w 464"/>
                  <a:gd name="T61" fmla="*/ 574 h 574"/>
                  <a:gd name="T62" fmla="*/ 207 w 464"/>
                  <a:gd name="T63" fmla="*/ 565 h 574"/>
                  <a:gd name="T64" fmla="*/ 161 w 464"/>
                  <a:gd name="T65" fmla="*/ 551 h 574"/>
                  <a:gd name="T66" fmla="*/ 119 w 464"/>
                  <a:gd name="T67" fmla="*/ 532 h 574"/>
                  <a:gd name="T68" fmla="*/ 83 w 464"/>
                  <a:gd name="T69" fmla="*/ 500 h 574"/>
                  <a:gd name="T70" fmla="*/ 51 w 464"/>
                  <a:gd name="T71" fmla="*/ 459 h 574"/>
                  <a:gd name="T72" fmla="*/ 18 w 464"/>
                  <a:gd name="T73" fmla="*/ 409 h 574"/>
                  <a:gd name="T74" fmla="*/ 18 w 464"/>
                  <a:gd name="T75" fmla="*/ 409 h 574"/>
                  <a:gd name="T76" fmla="*/ 5 w 464"/>
                  <a:gd name="T77" fmla="*/ 372 h 574"/>
                  <a:gd name="T78" fmla="*/ 0 w 464"/>
                  <a:gd name="T79" fmla="*/ 326 h 574"/>
                  <a:gd name="T80" fmla="*/ 0 w 464"/>
                  <a:gd name="T81" fmla="*/ 280 h 574"/>
                  <a:gd name="T82" fmla="*/ 5 w 464"/>
                  <a:gd name="T83" fmla="*/ 234 h 574"/>
                  <a:gd name="T84" fmla="*/ 14 w 464"/>
                  <a:gd name="T85" fmla="*/ 184 h 574"/>
                  <a:gd name="T86" fmla="*/ 32 w 464"/>
                  <a:gd name="T87" fmla="*/ 138 h 574"/>
                  <a:gd name="T88" fmla="*/ 55 w 464"/>
                  <a:gd name="T89" fmla="*/ 92 h 574"/>
                  <a:gd name="T90" fmla="*/ 78 w 464"/>
                  <a:gd name="T91" fmla="*/ 55 h 574"/>
                  <a:gd name="T92" fmla="*/ 78 w 464"/>
                  <a:gd name="T93" fmla="*/ 55 h 574"/>
                  <a:gd name="T94" fmla="*/ 92 w 464"/>
                  <a:gd name="T95" fmla="*/ 42 h 574"/>
                  <a:gd name="T96" fmla="*/ 106 w 464"/>
                  <a:gd name="T97" fmla="*/ 32 h 574"/>
                  <a:gd name="T98" fmla="*/ 156 w 464"/>
                  <a:gd name="T99" fmla="*/ 19 h 574"/>
                  <a:gd name="T100" fmla="*/ 211 w 464"/>
                  <a:gd name="T101" fmla="*/ 9 h 574"/>
                  <a:gd name="T102" fmla="*/ 280 w 464"/>
                  <a:gd name="T103" fmla="*/ 0 h 574"/>
                  <a:gd name="T104" fmla="*/ 344 w 464"/>
                  <a:gd name="T105" fmla="*/ 0 h 574"/>
                  <a:gd name="T106" fmla="*/ 399 w 464"/>
                  <a:gd name="T107" fmla="*/ 0 h 574"/>
                  <a:gd name="T108" fmla="*/ 441 w 464"/>
                  <a:gd name="T109" fmla="*/ 5 h 574"/>
                  <a:gd name="T110" fmla="*/ 464 w 464"/>
                  <a:gd name="T111" fmla="*/ 9 h 574"/>
                  <a:gd name="T112" fmla="*/ 464 w 464"/>
                  <a:gd name="T113" fmla="*/ 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4" h="574">
                    <a:moveTo>
                      <a:pt x="464" y="9"/>
                    </a:moveTo>
                    <a:lnTo>
                      <a:pt x="464" y="9"/>
                    </a:lnTo>
                    <a:lnTo>
                      <a:pt x="427" y="55"/>
                    </a:lnTo>
                    <a:lnTo>
                      <a:pt x="390" y="106"/>
                    </a:lnTo>
                    <a:lnTo>
                      <a:pt x="353" y="170"/>
                    </a:lnTo>
                    <a:lnTo>
                      <a:pt x="335" y="207"/>
                    </a:lnTo>
                    <a:lnTo>
                      <a:pt x="321" y="248"/>
                    </a:lnTo>
                    <a:lnTo>
                      <a:pt x="312" y="289"/>
                    </a:lnTo>
                    <a:lnTo>
                      <a:pt x="308" y="331"/>
                    </a:lnTo>
                    <a:lnTo>
                      <a:pt x="312" y="372"/>
                    </a:lnTo>
                    <a:lnTo>
                      <a:pt x="321" y="413"/>
                    </a:lnTo>
                    <a:lnTo>
                      <a:pt x="340" y="454"/>
                    </a:lnTo>
                    <a:lnTo>
                      <a:pt x="367" y="496"/>
                    </a:lnTo>
                    <a:lnTo>
                      <a:pt x="367" y="496"/>
                    </a:lnTo>
                    <a:lnTo>
                      <a:pt x="376" y="500"/>
                    </a:lnTo>
                    <a:lnTo>
                      <a:pt x="399" y="514"/>
                    </a:lnTo>
                    <a:lnTo>
                      <a:pt x="413" y="514"/>
                    </a:lnTo>
                    <a:lnTo>
                      <a:pt x="422" y="514"/>
                    </a:lnTo>
                    <a:lnTo>
                      <a:pt x="431" y="500"/>
                    </a:lnTo>
                    <a:lnTo>
                      <a:pt x="436" y="482"/>
                    </a:lnTo>
                    <a:lnTo>
                      <a:pt x="436" y="482"/>
                    </a:lnTo>
                    <a:lnTo>
                      <a:pt x="436" y="496"/>
                    </a:lnTo>
                    <a:lnTo>
                      <a:pt x="436" y="509"/>
                    </a:lnTo>
                    <a:lnTo>
                      <a:pt x="431" y="523"/>
                    </a:lnTo>
                    <a:lnTo>
                      <a:pt x="418" y="542"/>
                    </a:lnTo>
                    <a:lnTo>
                      <a:pt x="404" y="555"/>
                    </a:lnTo>
                    <a:lnTo>
                      <a:pt x="376" y="565"/>
                    </a:lnTo>
                    <a:lnTo>
                      <a:pt x="340" y="574"/>
                    </a:lnTo>
                    <a:lnTo>
                      <a:pt x="340" y="574"/>
                    </a:lnTo>
                    <a:lnTo>
                      <a:pt x="294" y="574"/>
                    </a:lnTo>
                    <a:lnTo>
                      <a:pt x="252" y="574"/>
                    </a:lnTo>
                    <a:lnTo>
                      <a:pt x="207" y="565"/>
                    </a:lnTo>
                    <a:lnTo>
                      <a:pt x="161" y="551"/>
                    </a:lnTo>
                    <a:lnTo>
                      <a:pt x="119" y="532"/>
                    </a:lnTo>
                    <a:lnTo>
                      <a:pt x="83" y="500"/>
                    </a:lnTo>
                    <a:lnTo>
                      <a:pt x="51" y="459"/>
                    </a:lnTo>
                    <a:lnTo>
                      <a:pt x="18" y="409"/>
                    </a:lnTo>
                    <a:lnTo>
                      <a:pt x="18" y="409"/>
                    </a:lnTo>
                    <a:lnTo>
                      <a:pt x="5" y="372"/>
                    </a:lnTo>
                    <a:lnTo>
                      <a:pt x="0" y="326"/>
                    </a:lnTo>
                    <a:lnTo>
                      <a:pt x="0" y="280"/>
                    </a:lnTo>
                    <a:lnTo>
                      <a:pt x="5" y="234"/>
                    </a:lnTo>
                    <a:lnTo>
                      <a:pt x="14" y="184"/>
                    </a:lnTo>
                    <a:lnTo>
                      <a:pt x="32" y="138"/>
                    </a:lnTo>
                    <a:lnTo>
                      <a:pt x="55" y="92"/>
                    </a:lnTo>
                    <a:lnTo>
                      <a:pt x="78" y="55"/>
                    </a:lnTo>
                    <a:lnTo>
                      <a:pt x="78" y="55"/>
                    </a:lnTo>
                    <a:lnTo>
                      <a:pt x="92" y="42"/>
                    </a:lnTo>
                    <a:lnTo>
                      <a:pt x="106" y="32"/>
                    </a:lnTo>
                    <a:lnTo>
                      <a:pt x="156" y="19"/>
                    </a:lnTo>
                    <a:lnTo>
                      <a:pt x="211" y="9"/>
                    </a:lnTo>
                    <a:lnTo>
                      <a:pt x="280" y="0"/>
                    </a:lnTo>
                    <a:lnTo>
                      <a:pt x="344" y="0"/>
                    </a:lnTo>
                    <a:lnTo>
                      <a:pt x="399" y="0"/>
                    </a:lnTo>
                    <a:lnTo>
                      <a:pt x="441" y="5"/>
                    </a:lnTo>
                    <a:lnTo>
                      <a:pt x="464" y="9"/>
                    </a:lnTo>
                    <a:lnTo>
                      <a:pt x="464" y="9"/>
                    </a:lnTo>
                    <a:close/>
                  </a:path>
                </a:pathLst>
              </a:custGeom>
              <a:solidFill>
                <a:srgbClr val="BF6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7" name="Freeform 27"/>
              <p:cNvSpPr>
                <a:spLocks/>
              </p:cNvSpPr>
              <p:nvPr/>
            </p:nvSpPr>
            <p:spPr bwMode="auto">
              <a:xfrm>
                <a:off x="1362" y="1454"/>
                <a:ext cx="151" cy="37"/>
              </a:xfrm>
              <a:custGeom>
                <a:avLst/>
                <a:gdLst>
                  <a:gd name="T0" fmla="*/ 0 w 151"/>
                  <a:gd name="T1" fmla="*/ 37 h 37"/>
                  <a:gd name="T2" fmla="*/ 0 w 151"/>
                  <a:gd name="T3" fmla="*/ 37 h 37"/>
                  <a:gd name="T4" fmla="*/ 18 w 151"/>
                  <a:gd name="T5" fmla="*/ 28 h 37"/>
                  <a:gd name="T6" fmla="*/ 41 w 151"/>
                  <a:gd name="T7" fmla="*/ 19 h 37"/>
                  <a:gd name="T8" fmla="*/ 73 w 151"/>
                  <a:gd name="T9" fmla="*/ 10 h 37"/>
                  <a:gd name="T10" fmla="*/ 73 w 151"/>
                  <a:gd name="T11" fmla="*/ 10 h 37"/>
                  <a:gd name="T12" fmla="*/ 101 w 151"/>
                  <a:gd name="T13" fmla="*/ 14 h 37"/>
                  <a:gd name="T14" fmla="*/ 128 w 151"/>
                  <a:gd name="T15" fmla="*/ 19 h 37"/>
                  <a:gd name="T16" fmla="*/ 151 w 151"/>
                  <a:gd name="T17" fmla="*/ 33 h 37"/>
                  <a:gd name="T18" fmla="*/ 151 w 151"/>
                  <a:gd name="T19" fmla="*/ 33 h 37"/>
                  <a:gd name="T20" fmla="*/ 137 w 151"/>
                  <a:gd name="T21" fmla="*/ 19 h 37"/>
                  <a:gd name="T22" fmla="*/ 124 w 151"/>
                  <a:gd name="T23" fmla="*/ 5 h 37"/>
                  <a:gd name="T24" fmla="*/ 96 w 151"/>
                  <a:gd name="T25" fmla="*/ 0 h 37"/>
                  <a:gd name="T26" fmla="*/ 96 w 151"/>
                  <a:gd name="T27" fmla="*/ 0 h 37"/>
                  <a:gd name="T28" fmla="*/ 69 w 151"/>
                  <a:gd name="T29" fmla="*/ 0 h 37"/>
                  <a:gd name="T30" fmla="*/ 46 w 151"/>
                  <a:gd name="T31" fmla="*/ 5 h 37"/>
                  <a:gd name="T32" fmla="*/ 23 w 151"/>
                  <a:gd name="T33" fmla="*/ 19 h 37"/>
                  <a:gd name="T34" fmla="*/ 0 w 151"/>
                  <a:gd name="T35" fmla="*/ 37 h 37"/>
                  <a:gd name="T36" fmla="*/ 0 w 151"/>
                  <a:gd name="T3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1" h="37">
                    <a:moveTo>
                      <a:pt x="0" y="37"/>
                    </a:moveTo>
                    <a:lnTo>
                      <a:pt x="0" y="37"/>
                    </a:lnTo>
                    <a:lnTo>
                      <a:pt x="18" y="28"/>
                    </a:lnTo>
                    <a:lnTo>
                      <a:pt x="41" y="19"/>
                    </a:lnTo>
                    <a:lnTo>
                      <a:pt x="73" y="10"/>
                    </a:lnTo>
                    <a:lnTo>
                      <a:pt x="73" y="10"/>
                    </a:lnTo>
                    <a:lnTo>
                      <a:pt x="101" y="14"/>
                    </a:lnTo>
                    <a:lnTo>
                      <a:pt x="128" y="19"/>
                    </a:lnTo>
                    <a:lnTo>
                      <a:pt x="151" y="33"/>
                    </a:lnTo>
                    <a:lnTo>
                      <a:pt x="151" y="33"/>
                    </a:lnTo>
                    <a:lnTo>
                      <a:pt x="137" y="19"/>
                    </a:lnTo>
                    <a:lnTo>
                      <a:pt x="124" y="5"/>
                    </a:lnTo>
                    <a:lnTo>
                      <a:pt x="96" y="0"/>
                    </a:lnTo>
                    <a:lnTo>
                      <a:pt x="96" y="0"/>
                    </a:lnTo>
                    <a:lnTo>
                      <a:pt x="69" y="0"/>
                    </a:lnTo>
                    <a:lnTo>
                      <a:pt x="46" y="5"/>
                    </a:lnTo>
                    <a:lnTo>
                      <a:pt x="23" y="19"/>
                    </a:lnTo>
                    <a:lnTo>
                      <a:pt x="0" y="37"/>
                    </a:lnTo>
                    <a:lnTo>
                      <a:pt x="0" y="37"/>
                    </a:lnTo>
                    <a:close/>
                  </a:path>
                </a:pathLst>
              </a:custGeom>
              <a:solidFill>
                <a:srgbClr val="BB64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8" name="Freeform 28"/>
              <p:cNvSpPr>
                <a:spLocks/>
              </p:cNvSpPr>
              <p:nvPr/>
            </p:nvSpPr>
            <p:spPr bwMode="auto">
              <a:xfrm>
                <a:off x="1490" y="1711"/>
                <a:ext cx="74" cy="60"/>
              </a:xfrm>
              <a:custGeom>
                <a:avLst/>
                <a:gdLst>
                  <a:gd name="T0" fmla="*/ 74 w 74"/>
                  <a:gd name="T1" fmla="*/ 0 h 60"/>
                  <a:gd name="T2" fmla="*/ 74 w 74"/>
                  <a:gd name="T3" fmla="*/ 0 h 60"/>
                  <a:gd name="T4" fmla="*/ 69 w 74"/>
                  <a:gd name="T5" fmla="*/ 0 h 60"/>
                  <a:gd name="T6" fmla="*/ 55 w 74"/>
                  <a:gd name="T7" fmla="*/ 5 h 60"/>
                  <a:gd name="T8" fmla="*/ 55 w 74"/>
                  <a:gd name="T9" fmla="*/ 5 h 60"/>
                  <a:gd name="T10" fmla="*/ 51 w 74"/>
                  <a:gd name="T11" fmla="*/ 14 h 60"/>
                  <a:gd name="T12" fmla="*/ 37 w 74"/>
                  <a:gd name="T13" fmla="*/ 19 h 60"/>
                  <a:gd name="T14" fmla="*/ 23 w 74"/>
                  <a:gd name="T15" fmla="*/ 23 h 60"/>
                  <a:gd name="T16" fmla="*/ 0 w 74"/>
                  <a:gd name="T17" fmla="*/ 23 h 60"/>
                  <a:gd name="T18" fmla="*/ 0 w 74"/>
                  <a:gd name="T19" fmla="*/ 23 h 60"/>
                  <a:gd name="T20" fmla="*/ 19 w 74"/>
                  <a:gd name="T21" fmla="*/ 37 h 60"/>
                  <a:gd name="T22" fmla="*/ 46 w 74"/>
                  <a:gd name="T23" fmla="*/ 55 h 60"/>
                  <a:gd name="T24" fmla="*/ 46 w 74"/>
                  <a:gd name="T25" fmla="*/ 55 h 60"/>
                  <a:gd name="T26" fmla="*/ 51 w 74"/>
                  <a:gd name="T27" fmla="*/ 60 h 60"/>
                  <a:gd name="T28" fmla="*/ 60 w 74"/>
                  <a:gd name="T29" fmla="*/ 55 h 60"/>
                  <a:gd name="T30" fmla="*/ 64 w 74"/>
                  <a:gd name="T31" fmla="*/ 51 h 60"/>
                  <a:gd name="T32" fmla="*/ 69 w 74"/>
                  <a:gd name="T33" fmla="*/ 42 h 60"/>
                  <a:gd name="T34" fmla="*/ 69 w 74"/>
                  <a:gd name="T35" fmla="*/ 42 h 60"/>
                  <a:gd name="T36" fmla="*/ 69 w 74"/>
                  <a:gd name="T37" fmla="*/ 37 h 60"/>
                  <a:gd name="T38" fmla="*/ 64 w 74"/>
                  <a:gd name="T39" fmla="*/ 28 h 60"/>
                  <a:gd name="T40" fmla="*/ 64 w 74"/>
                  <a:gd name="T41" fmla="*/ 28 h 60"/>
                  <a:gd name="T42" fmla="*/ 69 w 74"/>
                  <a:gd name="T43" fmla="*/ 19 h 60"/>
                  <a:gd name="T44" fmla="*/ 74 w 74"/>
                  <a:gd name="T45" fmla="*/ 10 h 60"/>
                  <a:gd name="T46" fmla="*/ 74 w 74"/>
                  <a:gd name="T47" fmla="*/ 0 h 60"/>
                  <a:gd name="T48" fmla="*/ 74 w 74"/>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60">
                    <a:moveTo>
                      <a:pt x="74" y="0"/>
                    </a:moveTo>
                    <a:lnTo>
                      <a:pt x="74" y="0"/>
                    </a:lnTo>
                    <a:lnTo>
                      <a:pt x="69" y="0"/>
                    </a:lnTo>
                    <a:lnTo>
                      <a:pt x="55" y="5"/>
                    </a:lnTo>
                    <a:lnTo>
                      <a:pt x="55" y="5"/>
                    </a:lnTo>
                    <a:lnTo>
                      <a:pt x="51" y="14"/>
                    </a:lnTo>
                    <a:lnTo>
                      <a:pt x="37" y="19"/>
                    </a:lnTo>
                    <a:lnTo>
                      <a:pt x="23" y="23"/>
                    </a:lnTo>
                    <a:lnTo>
                      <a:pt x="0" y="23"/>
                    </a:lnTo>
                    <a:lnTo>
                      <a:pt x="0" y="23"/>
                    </a:lnTo>
                    <a:lnTo>
                      <a:pt x="19" y="37"/>
                    </a:lnTo>
                    <a:lnTo>
                      <a:pt x="46" y="55"/>
                    </a:lnTo>
                    <a:lnTo>
                      <a:pt x="46" y="55"/>
                    </a:lnTo>
                    <a:lnTo>
                      <a:pt x="51" y="60"/>
                    </a:lnTo>
                    <a:lnTo>
                      <a:pt x="60" y="55"/>
                    </a:lnTo>
                    <a:lnTo>
                      <a:pt x="64" y="51"/>
                    </a:lnTo>
                    <a:lnTo>
                      <a:pt x="69" y="42"/>
                    </a:lnTo>
                    <a:lnTo>
                      <a:pt x="69" y="42"/>
                    </a:lnTo>
                    <a:lnTo>
                      <a:pt x="69" y="37"/>
                    </a:lnTo>
                    <a:lnTo>
                      <a:pt x="64" y="28"/>
                    </a:lnTo>
                    <a:lnTo>
                      <a:pt x="64" y="28"/>
                    </a:lnTo>
                    <a:lnTo>
                      <a:pt x="69" y="19"/>
                    </a:lnTo>
                    <a:lnTo>
                      <a:pt x="74" y="10"/>
                    </a:lnTo>
                    <a:lnTo>
                      <a:pt x="74" y="0"/>
                    </a:lnTo>
                    <a:lnTo>
                      <a:pt x="74" y="0"/>
                    </a:lnTo>
                    <a:close/>
                  </a:path>
                </a:pathLst>
              </a:custGeom>
              <a:solidFill>
                <a:srgbClr val="E997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29" name="Freeform 29"/>
              <p:cNvSpPr>
                <a:spLocks/>
              </p:cNvSpPr>
              <p:nvPr/>
            </p:nvSpPr>
            <p:spPr bwMode="auto">
              <a:xfrm>
                <a:off x="1380" y="1537"/>
                <a:ext cx="119" cy="46"/>
              </a:xfrm>
              <a:custGeom>
                <a:avLst/>
                <a:gdLst>
                  <a:gd name="T0" fmla="*/ 0 w 119"/>
                  <a:gd name="T1" fmla="*/ 9 h 46"/>
                  <a:gd name="T2" fmla="*/ 0 w 119"/>
                  <a:gd name="T3" fmla="*/ 9 h 46"/>
                  <a:gd name="T4" fmla="*/ 9 w 119"/>
                  <a:gd name="T5" fmla="*/ 9 h 46"/>
                  <a:gd name="T6" fmla="*/ 23 w 119"/>
                  <a:gd name="T7" fmla="*/ 14 h 46"/>
                  <a:gd name="T8" fmla="*/ 23 w 119"/>
                  <a:gd name="T9" fmla="*/ 14 h 46"/>
                  <a:gd name="T10" fmla="*/ 46 w 119"/>
                  <a:gd name="T11" fmla="*/ 23 h 46"/>
                  <a:gd name="T12" fmla="*/ 64 w 119"/>
                  <a:gd name="T13" fmla="*/ 28 h 46"/>
                  <a:gd name="T14" fmla="*/ 83 w 119"/>
                  <a:gd name="T15" fmla="*/ 32 h 46"/>
                  <a:gd name="T16" fmla="*/ 83 w 119"/>
                  <a:gd name="T17" fmla="*/ 32 h 46"/>
                  <a:gd name="T18" fmla="*/ 101 w 119"/>
                  <a:gd name="T19" fmla="*/ 28 h 46"/>
                  <a:gd name="T20" fmla="*/ 110 w 119"/>
                  <a:gd name="T21" fmla="*/ 23 h 46"/>
                  <a:gd name="T22" fmla="*/ 119 w 119"/>
                  <a:gd name="T23" fmla="*/ 14 h 46"/>
                  <a:gd name="T24" fmla="*/ 119 w 119"/>
                  <a:gd name="T25" fmla="*/ 0 h 46"/>
                  <a:gd name="T26" fmla="*/ 119 w 119"/>
                  <a:gd name="T27" fmla="*/ 0 h 46"/>
                  <a:gd name="T28" fmla="*/ 119 w 119"/>
                  <a:gd name="T29" fmla="*/ 9 h 46"/>
                  <a:gd name="T30" fmla="*/ 119 w 119"/>
                  <a:gd name="T31" fmla="*/ 23 h 46"/>
                  <a:gd name="T32" fmla="*/ 115 w 119"/>
                  <a:gd name="T33" fmla="*/ 28 h 46"/>
                  <a:gd name="T34" fmla="*/ 106 w 119"/>
                  <a:gd name="T35" fmla="*/ 37 h 46"/>
                  <a:gd name="T36" fmla="*/ 96 w 119"/>
                  <a:gd name="T37" fmla="*/ 41 h 46"/>
                  <a:gd name="T38" fmla="*/ 83 w 119"/>
                  <a:gd name="T39" fmla="*/ 46 h 46"/>
                  <a:gd name="T40" fmla="*/ 83 w 119"/>
                  <a:gd name="T41" fmla="*/ 46 h 46"/>
                  <a:gd name="T42" fmla="*/ 69 w 119"/>
                  <a:gd name="T43" fmla="*/ 41 h 46"/>
                  <a:gd name="T44" fmla="*/ 55 w 119"/>
                  <a:gd name="T45" fmla="*/ 41 h 46"/>
                  <a:gd name="T46" fmla="*/ 28 w 119"/>
                  <a:gd name="T47" fmla="*/ 28 h 46"/>
                  <a:gd name="T48" fmla="*/ 0 w 119"/>
                  <a:gd name="T49" fmla="*/ 9 h 46"/>
                  <a:gd name="T50" fmla="*/ 0 w 119"/>
                  <a:gd name="T51"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9" h="46">
                    <a:moveTo>
                      <a:pt x="0" y="9"/>
                    </a:moveTo>
                    <a:lnTo>
                      <a:pt x="0" y="9"/>
                    </a:lnTo>
                    <a:lnTo>
                      <a:pt x="9" y="9"/>
                    </a:lnTo>
                    <a:lnTo>
                      <a:pt x="23" y="14"/>
                    </a:lnTo>
                    <a:lnTo>
                      <a:pt x="23" y="14"/>
                    </a:lnTo>
                    <a:lnTo>
                      <a:pt x="46" y="23"/>
                    </a:lnTo>
                    <a:lnTo>
                      <a:pt x="64" y="28"/>
                    </a:lnTo>
                    <a:lnTo>
                      <a:pt x="83" y="32"/>
                    </a:lnTo>
                    <a:lnTo>
                      <a:pt x="83" y="32"/>
                    </a:lnTo>
                    <a:lnTo>
                      <a:pt x="101" y="28"/>
                    </a:lnTo>
                    <a:lnTo>
                      <a:pt x="110" y="23"/>
                    </a:lnTo>
                    <a:lnTo>
                      <a:pt x="119" y="14"/>
                    </a:lnTo>
                    <a:lnTo>
                      <a:pt x="119" y="0"/>
                    </a:lnTo>
                    <a:lnTo>
                      <a:pt x="119" y="0"/>
                    </a:lnTo>
                    <a:lnTo>
                      <a:pt x="119" y="9"/>
                    </a:lnTo>
                    <a:lnTo>
                      <a:pt x="119" y="23"/>
                    </a:lnTo>
                    <a:lnTo>
                      <a:pt x="115" y="28"/>
                    </a:lnTo>
                    <a:lnTo>
                      <a:pt x="106" y="37"/>
                    </a:lnTo>
                    <a:lnTo>
                      <a:pt x="96" y="41"/>
                    </a:lnTo>
                    <a:lnTo>
                      <a:pt x="83" y="46"/>
                    </a:lnTo>
                    <a:lnTo>
                      <a:pt x="83" y="46"/>
                    </a:lnTo>
                    <a:lnTo>
                      <a:pt x="69" y="41"/>
                    </a:lnTo>
                    <a:lnTo>
                      <a:pt x="55" y="41"/>
                    </a:lnTo>
                    <a:lnTo>
                      <a:pt x="28" y="28"/>
                    </a:lnTo>
                    <a:lnTo>
                      <a:pt x="0" y="9"/>
                    </a:lnTo>
                    <a:lnTo>
                      <a:pt x="0" y="9"/>
                    </a:lnTo>
                    <a:close/>
                  </a:path>
                </a:pathLst>
              </a:custGeom>
              <a:solidFill>
                <a:srgbClr val="8347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0" name="Freeform 30"/>
              <p:cNvSpPr>
                <a:spLocks/>
              </p:cNvSpPr>
              <p:nvPr/>
            </p:nvSpPr>
            <p:spPr bwMode="auto">
              <a:xfrm>
                <a:off x="1490" y="1707"/>
                <a:ext cx="74" cy="36"/>
              </a:xfrm>
              <a:custGeom>
                <a:avLst/>
                <a:gdLst>
                  <a:gd name="T0" fmla="*/ 0 w 74"/>
                  <a:gd name="T1" fmla="*/ 27 h 36"/>
                  <a:gd name="T2" fmla="*/ 0 w 74"/>
                  <a:gd name="T3" fmla="*/ 27 h 36"/>
                  <a:gd name="T4" fmla="*/ 9 w 74"/>
                  <a:gd name="T5" fmla="*/ 32 h 36"/>
                  <a:gd name="T6" fmla="*/ 19 w 74"/>
                  <a:gd name="T7" fmla="*/ 36 h 36"/>
                  <a:gd name="T8" fmla="*/ 32 w 74"/>
                  <a:gd name="T9" fmla="*/ 36 h 36"/>
                  <a:gd name="T10" fmla="*/ 32 w 74"/>
                  <a:gd name="T11" fmla="*/ 36 h 36"/>
                  <a:gd name="T12" fmla="*/ 55 w 74"/>
                  <a:gd name="T13" fmla="*/ 32 h 36"/>
                  <a:gd name="T14" fmla="*/ 64 w 74"/>
                  <a:gd name="T15" fmla="*/ 32 h 36"/>
                  <a:gd name="T16" fmla="*/ 64 w 74"/>
                  <a:gd name="T17" fmla="*/ 32 h 36"/>
                  <a:gd name="T18" fmla="*/ 74 w 74"/>
                  <a:gd name="T19" fmla="*/ 23 h 36"/>
                  <a:gd name="T20" fmla="*/ 74 w 74"/>
                  <a:gd name="T21" fmla="*/ 14 h 36"/>
                  <a:gd name="T22" fmla="*/ 74 w 74"/>
                  <a:gd name="T23" fmla="*/ 4 h 36"/>
                  <a:gd name="T24" fmla="*/ 64 w 74"/>
                  <a:gd name="T25" fmla="*/ 0 h 36"/>
                  <a:gd name="T26" fmla="*/ 64 w 74"/>
                  <a:gd name="T27" fmla="*/ 0 h 36"/>
                  <a:gd name="T28" fmla="*/ 46 w 74"/>
                  <a:gd name="T29" fmla="*/ 18 h 36"/>
                  <a:gd name="T30" fmla="*/ 28 w 74"/>
                  <a:gd name="T31" fmla="*/ 27 h 36"/>
                  <a:gd name="T32" fmla="*/ 14 w 74"/>
                  <a:gd name="T33" fmla="*/ 27 h 36"/>
                  <a:gd name="T34" fmla="*/ 0 w 74"/>
                  <a:gd name="T35" fmla="*/ 27 h 36"/>
                  <a:gd name="T36" fmla="*/ 0 w 74"/>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36">
                    <a:moveTo>
                      <a:pt x="0" y="27"/>
                    </a:moveTo>
                    <a:lnTo>
                      <a:pt x="0" y="27"/>
                    </a:lnTo>
                    <a:lnTo>
                      <a:pt x="9" y="32"/>
                    </a:lnTo>
                    <a:lnTo>
                      <a:pt x="19" y="36"/>
                    </a:lnTo>
                    <a:lnTo>
                      <a:pt x="32" y="36"/>
                    </a:lnTo>
                    <a:lnTo>
                      <a:pt x="32" y="36"/>
                    </a:lnTo>
                    <a:lnTo>
                      <a:pt x="55" y="32"/>
                    </a:lnTo>
                    <a:lnTo>
                      <a:pt x="64" y="32"/>
                    </a:lnTo>
                    <a:lnTo>
                      <a:pt x="64" y="32"/>
                    </a:lnTo>
                    <a:lnTo>
                      <a:pt x="74" y="23"/>
                    </a:lnTo>
                    <a:lnTo>
                      <a:pt x="74" y="14"/>
                    </a:lnTo>
                    <a:lnTo>
                      <a:pt x="74" y="4"/>
                    </a:lnTo>
                    <a:lnTo>
                      <a:pt x="64" y="0"/>
                    </a:lnTo>
                    <a:lnTo>
                      <a:pt x="64" y="0"/>
                    </a:lnTo>
                    <a:lnTo>
                      <a:pt x="46" y="18"/>
                    </a:lnTo>
                    <a:lnTo>
                      <a:pt x="28" y="27"/>
                    </a:lnTo>
                    <a:lnTo>
                      <a:pt x="14" y="27"/>
                    </a:lnTo>
                    <a:lnTo>
                      <a:pt x="0" y="27"/>
                    </a:lnTo>
                    <a:lnTo>
                      <a:pt x="0" y="27"/>
                    </a:lnTo>
                    <a:close/>
                  </a:path>
                </a:pathLst>
              </a:custGeom>
              <a:solidFill>
                <a:srgbClr val="DE81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1" name="Freeform 31"/>
              <p:cNvSpPr>
                <a:spLocks/>
              </p:cNvSpPr>
              <p:nvPr/>
            </p:nvSpPr>
            <p:spPr bwMode="auto">
              <a:xfrm>
                <a:off x="1252" y="1294"/>
                <a:ext cx="211" cy="289"/>
              </a:xfrm>
              <a:custGeom>
                <a:avLst/>
                <a:gdLst>
                  <a:gd name="T0" fmla="*/ 197 w 211"/>
                  <a:gd name="T1" fmla="*/ 0 h 289"/>
                  <a:gd name="T2" fmla="*/ 197 w 211"/>
                  <a:gd name="T3" fmla="*/ 0 h 289"/>
                  <a:gd name="T4" fmla="*/ 201 w 211"/>
                  <a:gd name="T5" fmla="*/ 4 h 289"/>
                  <a:gd name="T6" fmla="*/ 206 w 211"/>
                  <a:gd name="T7" fmla="*/ 23 h 289"/>
                  <a:gd name="T8" fmla="*/ 211 w 211"/>
                  <a:gd name="T9" fmla="*/ 50 h 289"/>
                  <a:gd name="T10" fmla="*/ 211 w 211"/>
                  <a:gd name="T11" fmla="*/ 64 h 289"/>
                  <a:gd name="T12" fmla="*/ 211 w 211"/>
                  <a:gd name="T13" fmla="*/ 82 h 289"/>
                  <a:gd name="T14" fmla="*/ 201 w 211"/>
                  <a:gd name="T15" fmla="*/ 105 h 289"/>
                  <a:gd name="T16" fmla="*/ 192 w 211"/>
                  <a:gd name="T17" fmla="*/ 128 h 289"/>
                  <a:gd name="T18" fmla="*/ 174 w 211"/>
                  <a:gd name="T19" fmla="*/ 151 h 289"/>
                  <a:gd name="T20" fmla="*/ 156 w 211"/>
                  <a:gd name="T21" fmla="*/ 174 h 289"/>
                  <a:gd name="T22" fmla="*/ 128 w 211"/>
                  <a:gd name="T23" fmla="*/ 202 h 289"/>
                  <a:gd name="T24" fmla="*/ 91 w 211"/>
                  <a:gd name="T25" fmla="*/ 229 h 289"/>
                  <a:gd name="T26" fmla="*/ 50 w 211"/>
                  <a:gd name="T27" fmla="*/ 257 h 289"/>
                  <a:gd name="T28" fmla="*/ 0 w 211"/>
                  <a:gd name="T29" fmla="*/ 289 h 289"/>
                  <a:gd name="T30" fmla="*/ 0 w 211"/>
                  <a:gd name="T31" fmla="*/ 289 h 289"/>
                  <a:gd name="T32" fmla="*/ 32 w 211"/>
                  <a:gd name="T33" fmla="*/ 257 h 289"/>
                  <a:gd name="T34" fmla="*/ 64 w 211"/>
                  <a:gd name="T35" fmla="*/ 225 h 289"/>
                  <a:gd name="T36" fmla="*/ 105 w 211"/>
                  <a:gd name="T37" fmla="*/ 183 h 289"/>
                  <a:gd name="T38" fmla="*/ 142 w 211"/>
                  <a:gd name="T39" fmla="*/ 142 h 289"/>
                  <a:gd name="T40" fmla="*/ 174 w 211"/>
                  <a:gd name="T41" fmla="*/ 92 h 289"/>
                  <a:gd name="T42" fmla="*/ 183 w 211"/>
                  <a:gd name="T43" fmla="*/ 69 h 289"/>
                  <a:gd name="T44" fmla="*/ 192 w 211"/>
                  <a:gd name="T45" fmla="*/ 46 h 289"/>
                  <a:gd name="T46" fmla="*/ 197 w 211"/>
                  <a:gd name="T47" fmla="*/ 23 h 289"/>
                  <a:gd name="T48" fmla="*/ 197 w 211"/>
                  <a:gd name="T49" fmla="*/ 0 h 289"/>
                  <a:gd name="T50" fmla="*/ 197 w 211"/>
                  <a:gd name="T51"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1" h="289">
                    <a:moveTo>
                      <a:pt x="197" y="0"/>
                    </a:moveTo>
                    <a:lnTo>
                      <a:pt x="197" y="0"/>
                    </a:lnTo>
                    <a:lnTo>
                      <a:pt x="201" y="4"/>
                    </a:lnTo>
                    <a:lnTo>
                      <a:pt x="206" y="23"/>
                    </a:lnTo>
                    <a:lnTo>
                      <a:pt x="211" y="50"/>
                    </a:lnTo>
                    <a:lnTo>
                      <a:pt x="211" y="64"/>
                    </a:lnTo>
                    <a:lnTo>
                      <a:pt x="211" y="82"/>
                    </a:lnTo>
                    <a:lnTo>
                      <a:pt x="201" y="105"/>
                    </a:lnTo>
                    <a:lnTo>
                      <a:pt x="192" y="128"/>
                    </a:lnTo>
                    <a:lnTo>
                      <a:pt x="174" y="151"/>
                    </a:lnTo>
                    <a:lnTo>
                      <a:pt x="156" y="174"/>
                    </a:lnTo>
                    <a:lnTo>
                      <a:pt x="128" y="202"/>
                    </a:lnTo>
                    <a:lnTo>
                      <a:pt x="91" y="229"/>
                    </a:lnTo>
                    <a:lnTo>
                      <a:pt x="50" y="257"/>
                    </a:lnTo>
                    <a:lnTo>
                      <a:pt x="0" y="289"/>
                    </a:lnTo>
                    <a:lnTo>
                      <a:pt x="0" y="289"/>
                    </a:lnTo>
                    <a:lnTo>
                      <a:pt x="32" y="257"/>
                    </a:lnTo>
                    <a:lnTo>
                      <a:pt x="64" y="225"/>
                    </a:lnTo>
                    <a:lnTo>
                      <a:pt x="105" y="183"/>
                    </a:lnTo>
                    <a:lnTo>
                      <a:pt x="142" y="142"/>
                    </a:lnTo>
                    <a:lnTo>
                      <a:pt x="174" y="92"/>
                    </a:lnTo>
                    <a:lnTo>
                      <a:pt x="183" y="69"/>
                    </a:lnTo>
                    <a:lnTo>
                      <a:pt x="192" y="46"/>
                    </a:lnTo>
                    <a:lnTo>
                      <a:pt x="197" y="23"/>
                    </a:lnTo>
                    <a:lnTo>
                      <a:pt x="197" y="0"/>
                    </a:lnTo>
                    <a:lnTo>
                      <a:pt x="197" y="0"/>
                    </a:lnTo>
                    <a:close/>
                  </a:path>
                </a:pathLst>
              </a:custGeom>
              <a:solidFill>
                <a:srgbClr val="B152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2" name="Freeform 32"/>
              <p:cNvSpPr>
                <a:spLocks/>
              </p:cNvSpPr>
              <p:nvPr/>
            </p:nvSpPr>
            <p:spPr bwMode="auto">
              <a:xfrm>
                <a:off x="1242" y="1459"/>
                <a:ext cx="92" cy="362"/>
              </a:xfrm>
              <a:custGeom>
                <a:avLst/>
                <a:gdLst>
                  <a:gd name="T0" fmla="*/ 46 w 92"/>
                  <a:gd name="T1" fmla="*/ 0 h 362"/>
                  <a:gd name="T2" fmla="*/ 46 w 92"/>
                  <a:gd name="T3" fmla="*/ 0 h 362"/>
                  <a:gd name="T4" fmla="*/ 28 w 92"/>
                  <a:gd name="T5" fmla="*/ 41 h 362"/>
                  <a:gd name="T6" fmla="*/ 14 w 92"/>
                  <a:gd name="T7" fmla="*/ 92 h 362"/>
                  <a:gd name="T8" fmla="*/ 5 w 92"/>
                  <a:gd name="T9" fmla="*/ 147 h 362"/>
                  <a:gd name="T10" fmla="*/ 0 w 92"/>
                  <a:gd name="T11" fmla="*/ 179 h 362"/>
                  <a:gd name="T12" fmla="*/ 0 w 92"/>
                  <a:gd name="T13" fmla="*/ 206 h 362"/>
                  <a:gd name="T14" fmla="*/ 5 w 92"/>
                  <a:gd name="T15" fmla="*/ 239 h 362"/>
                  <a:gd name="T16" fmla="*/ 14 w 92"/>
                  <a:gd name="T17" fmla="*/ 266 h 362"/>
                  <a:gd name="T18" fmla="*/ 23 w 92"/>
                  <a:gd name="T19" fmla="*/ 294 h 362"/>
                  <a:gd name="T20" fmla="*/ 42 w 92"/>
                  <a:gd name="T21" fmla="*/ 321 h 362"/>
                  <a:gd name="T22" fmla="*/ 65 w 92"/>
                  <a:gd name="T23" fmla="*/ 344 h 362"/>
                  <a:gd name="T24" fmla="*/ 92 w 92"/>
                  <a:gd name="T25" fmla="*/ 362 h 362"/>
                  <a:gd name="T26" fmla="*/ 92 w 92"/>
                  <a:gd name="T27" fmla="*/ 362 h 362"/>
                  <a:gd name="T28" fmla="*/ 78 w 92"/>
                  <a:gd name="T29" fmla="*/ 344 h 362"/>
                  <a:gd name="T30" fmla="*/ 60 w 92"/>
                  <a:gd name="T31" fmla="*/ 321 h 362"/>
                  <a:gd name="T32" fmla="*/ 42 w 92"/>
                  <a:gd name="T33" fmla="*/ 284 h 362"/>
                  <a:gd name="T34" fmla="*/ 32 w 92"/>
                  <a:gd name="T35" fmla="*/ 234 h 362"/>
                  <a:gd name="T36" fmla="*/ 23 w 92"/>
                  <a:gd name="T37" fmla="*/ 174 h 362"/>
                  <a:gd name="T38" fmla="*/ 23 w 92"/>
                  <a:gd name="T39" fmla="*/ 138 h 362"/>
                  <a:gd name="T40" fmla="*/ 28 w 92"/>
                  <a:gd name="T41" fmla="*/ 96 h 362"/>
                  <a:gd name="T42" fmla="*/ 37 w 92"/>
                  <a:gd name="T43" fmla="*/ 51 h 362"/>
                  <a:gd name="T44" fmla="*/ 46 w 92"/>
                  <a:gd name="T45" fmla="*/ 0 h 362"/>
                  <a:gd name="T46" fmla="*/ 46 w 92"/>
                  <a:gd name="T4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362">
                    <a:moveTo>
                      <a:pt x="46" y="0"/>
                    </a:moveTo>
                    <a:lnTo>
                      <a:pt x="46" y="0"/>
                    </a:lnTo>
                    <a:lnTo>
                      <a:pt x="28" y="41"/>
                    </a:lnTo>
                    <a:lnTo>
                      <a:pt x="14" y="92"/>
                    </a:lnTo>
                    <a:lnTo>
                      <a:pt x="5" y="147"/>
                    </a:lnTo>
                    <a:lnTo>
                      <a:pt x="0" y="179"/>
                    </a:lnTo>
                    <a:lnTo>
                      <a:pt x="0" y="206"/>
                    </a:lnTo>
                    <a:lnTo>
                      <a:pt x="5" y="239"/>
                    </a:lnTo>
                    <a:lnTo>
                      <a:pt x="14" y="266"/>
                    </a:lnTo>
                    <a:lnTo>
                      <a:pt x="23" y="294"/>
                    </a:lnTo>
                    <a:lnTo>
                      <a:pt x="42" y="321"/>
                    </a:lnTo>
                    <a:lnTo>
                      <a:pt x="65" y="344"/>
                    </a:lnTo>
                    <a:lnTo>
                      <a:pt x="92" y="362"/>
                    </a:lnTo>
                    <a:lnTo>
                      <a:pt x="92" y="362"/>
                    </a:lnTo>
                    <a:lnTo>
                      <a:pt x="78" y="344"/>
                    </a:lnTo>
                    <a:lnTo>
                      <a:pt x="60" y="321"/>
                    </a:lnTo>
                    <a:lnTo>
                      <a:pt x="42" y="284"/>
                    </a:lnTo>
                    <a:lnTo>
                      <a:pt x="32" y="234"/>
                    </a:lnTo>
                    <a:lnTo>
                      <a:pt x="23" y="174"/>
                    </a:lnTo>
                    <a:lnTo>
                      <a:pt x="23" y="138"/>
                    </a:lnTo>
                    <a:lnTo>
                      <a:pt x="28" y="96"/>
                    </a:lnTo>
                    <a:lnTo>
                      <a:pt x="37" y="51"/>
                    </a:lnTo>
                    <a:lnTo>
                      <a:pt x="46" y="0"/>
                    </a:lnTo>
                    <a:lnTo>
                      <a:pt x="46" y="0"/>
                    </a:lnTo>
                    <a:close/>
                  </a:path>
                </a:pathLst>
              </a:custGeom>
              <a:solidFill>
                <a:srgbClr val="B152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3" name="Freeform 33"/>
              <p:cNvSpPr>
                <a:spLocks/>
              </p:cNvSpPr>
              <p:nvPr/>
            </p:nvSpPr>
            <p:spPr bwMode="auto">
              <a:xfrm>
                <a:off x="912" y="2014"/>
                <a:ext cx="670" cy="679"/>
              </a:xfrm>
              <a:custGeom>
                <a:avLst/>
                <a:gdLst>
                  <a:gd name="T0" fmla="*/ 147 w 670"/>
                  <a:gd name="T1" fmla="*/ 23 h 679"/>
                  <a:gd name="T2" fmla="*/ 147 w 670"/>
                  <a:gd name="T3" fmla="*/ 23 h 679"/>
                  <a:gd name="T4" fmla="*/ 96 w 670"/>
                  <a:gd name="T5" fmla="*/ 46 h 679"/>
                  <a:gd name="T6" fmla="*/ 46 w 670"/>
                  <a:gd name="T7" fmla="*/ 64 h 679"/>
                  <a:gd name="T8" fmla="*/ 0 w 670"/>
                  <a:gd name="T9" fmla="*/ 83 h 679"/>
                  <a:gd name="T10" fmla="*/ 0 w 670"/>
                  <a:gd name="T11" fmla="*/ 83 h 679"/>
                  <a:gd name="T12" fmla="*/ 18 w 670"/>
                  <a:gd name="T13" fmla="*/ 156 h 679"/>
                  <a:gd name="T14" fmla="*/ 41 w 670"/>
                  <a:gd name="T15" fmla="*/ 234 h 679"/>
                  <a:gd name="T16" fmla="*/ 73 w 670"/>
                  <a:gd name="T17" fmla="*/ 326 h 679"/>
                  <a:gd name="T18" fmla="*/ 119 w 670"/>
                  <a:gd name="T19" fmla="*/ 427 h 679"/>
                  <a:gd name="T20" fmla="*/ 142 w 670"/>
                  <a:gd name="T21" fmla="*/ 477 h 679"/>
                  <a:gd name="T22" fmla="*/ 170 w 670"/>
                  <a:gd name="T23" fmla="*/ 523 h 679"/>
                  <a:gd name="T24" fmla="*/ 197 w 670"/>
                  <a:gd name="T25" fmla="*/ 564 h 679"/>
                  <a:gd name="T26" fmla="*/ 229 w 670"/>
                  <a:gd name="T27" fmla="*/ 606 h 679"/>
                  <a:gd name="T28" fmla="*/ 262 w 670"/>
                  <a:gd name="T29" fmla="*/ 638 h 679"/>
                  <a:gd name="T30" fmla="*/ 294 w 670"/>
                  <a:gd name="T31" fmla="*/ 661 h 679"/>
                  <a:gd name="T32" fmla="*/ 294 w 670"/>
                  <a:gd name="T33" fmla="*/ 661 h 679"/>
                  <a:gd name="T34" fmla="*/ 312 w 670"/>
                  <a:gd name="T35" fmla="*/ 670 h 679"/>
                  <a:gd name="T36" fmla="*/ 330 w 670"/>
                  <a:gd name="T37" fmla="*/ 679 h 679"/>
                  <a:gd name="T38" fmla="*/ 349 w 670"/>
                  <a:gd name="T39" fmla="*/ 679 h 679"/>
                  <a:gd name="T40" fmla="*/ 367 w 670"/>
                  <a:gd name="T41" fmla="*/ 679 h 679"/>
                  <a:gd name="T42" fmla="*/ 381 w 670"/>
                  <a:gd name="T43" fmla="*/ 675 h 679"/>
                  <a:gd name="T44" fmla="*/ 399 w 670"/>
                  <a:gd name="T45" fmla="*/ 665 h 679"/>
                  <a:gd name="T46" fmla="*/ 431 w 670"/>
                  <a:gd name="T47" fmla="*/ 647 h 679"/>
                  <a:gd name="T48" fmla="*/ 463 w 670"/>
                  <a:gd name="T49" fmla="*/ 615 h 679"/>
                  <a:gd name="T50" fmla="*/ 496 w 670"/>
                  <a:gd name="T51" fmla="*/ 574 h 679"/>
                  <a:gd name="T52" fmla="*/ 523 w 670"/>
                  <a:gd name="T53" fmla="*/ 528 h 679"/>
                  <a:gd name="T54" fmla="*/ 551 w 670"/>
                  <a:gd name="T55" fmla="*/ 477 h 679"/>
                  <a:gd name="T56" fmla="*/ 578 w 670"/>
                  <a:gd name="T57" fmla="*/ 427 h 679"/>
                  <a:gd name="T58" fmla="*/ 601 w 670"/>
                  <a:gd name="T59" fmla="*/ 367 h 679"/>
                  <a:gd name="T60" fmla="*/ 638 w 670"/>
                  <a:gd name="T61" fmla="*/ 257 h 679"/>
                  <a:gd name="T62" fmla="*/ 661 w 670"/>
                  <a:gd name="T63" fmla="*/ 156 h 679"/>
                  <a:gd name="T64" fmla="*/ 665 w 670"/>
                  <a:gd name="T65" fmla="*/ 115 h 679"/>
                  <a:gd name="T66" fmla="*/ 670 w 670"/>
                  <a:gd name="T67" fmla="*/ 78 h 679"/>
                  <a:gd name="T68" fmla="*/ 670 w 670"/>
                  <a:gd name="T69" fmla="*/ 78 h 679"/>
                  <a:gd name="T70" fmla="*/ 619 w 670"/>
                  <a:gd name="T71" fmla="*/ 69 h 679"/>
                  <a:gd name="T72" fmla="*/ 578 w 670"/>
                  <a:gd name="T73" fmla="*/ 51 h 679"/>
                  <a:gd name="T74" fmla="*/ 560 w 670"/>
                  <a:gd name="T75" fmla="*/ 41 h 679"/>
                  <a:gd name="T76" fmla="*/ 546 w 670"/>
                  <a:gd name="T77" fmla="*/ 32 h 679"/>
                  <a:gd name="T78" fmla="*/ 546 w 670"/>
                  <a:gd name="T79" fmla="*/ 32 h 679"/>
                  <a:gd name="T80" fmla="*/ 532 w 670"/>
                  <a:gd name="T81" fmla="*/ 19 h 679"/>
                  <a:gd name="T82" fmla="*/ 519 w 670"/>
                  <a:gd name="T83" fmla="*/ 14 h 679"/>
                  <a:gd name="T84" fmla="*/ 505 w 670"/>
                  <a:gd name="T85" fmla="*/ 19 h 679"/>
                  <a:gd name="T86" fmla="*/ 491 w 670"/>
                  <a:gd name="T87" fmla="*/ 23 h 679"/>
                  <a:gd name="T88" fmla="*/ 463 w 670"/>
                  <a:gd name="T89" fmla="*/ 32 h 679"/>
                  <a:gd name="T90" fmla="*/ 445 w 670"/>
                  <a:gd name="T91" fmla="*/ 46 h 679"/>
                  <a:gd name="T92" fmla="*/ 445 w 670"/>
                  <a:gd name="T93" fmla="*/ 46 h 679"/>
                  <a:gd name="T94" fmla="*/ 418 w 670"/>
                  <a:gd name="T95" fmla="*/ 55 h 679"/>
                  <a:gd name="T96" fmla="*/ 367 w 670"/>
                  <a:gd name="T97" fmla="*/ 60 h 679"/>
                  <a:gd name="T98" fmla="*/ 344 w 670"/>
                  <a:gd name="T99" fmla="*/ 60 h 679"/>
                  <a:gd name="T100" fmla="*/ 317 w 670"/>
                  <a:gd name="T101" fmla="*/ 55 h 679"/>
                  <a:gd name="T102" fmla="*/ 294 w 670"/>
                  <a:gd name="T103" fmla="*/ 46 h 679"/>
                  <a:gd name="T104" fmla="*/ 275 w 670"/>
                  <a:gd name="T105" fmla="*/ 32 h 679"/>
                  <a:gd name="T106" fmla="*/ 275 w 670"/>
                  <a:gd name="T107" fmla="*/ 32 h 679"/>
                  <a:gd name="T108" fmla="*/ 257 w 670"/>
                  <a:gd name="T109" fmla="*/ 19 h 679"/>
                  <a:gd name="T110" fmla="*/ 243 w 670"/>
                  <a:gd name="T111" fmla="*/ 9 h 679"/>
                  <a:gd name="T112" fmla="*/ 225 w 670"/>
                  <a:gd name="T113" fmla="*/ 5 h 679"/>
                  <a:gd name="T114" fmla="*/ 206 w 670"/>
                  <a:gd name="T115" fmla="*/ 0 h 679"/>
                  <a:gd name="T116" fmla="*/ 188 w 670"/>
                  <a:gd name="T117" fmla="*/ 0 h 679"/>
                  <a:gd name="T118" fmla="*/ 174 w 670"/>
                  <a:gd name="T119" fmla="*/ 5 h 679"/>
                  <a:gd name="T120" fmla="*/ 161 w 670"/>
                  <a:gd name="T121" fmla="*/ 14 h 679"/>
                  <a:gd name="T122" fmla="*/ 147 w 670"/>
                  <a:gd name="T123" fmla="*/ 23 h 679"/>
                  <a:gd name="T124" fmla="*/ 147 w 670"/>
                  <a:gd name="T125" fmla="*/ 23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0" h="679">
                    <a:moveTo>
                      <a:pt x="147" y="23"/>
                    </a:moveTo>
                    <a:lnTo>
                      <a:pt x="147" y="23"/>
                    </a:lnTo>
                    <a:lnTo>
                      <a:pt x="96" y="46"/>
                    </a:lnTo>
                    <a:lnTo>
                      <a:pt x="46" y="64"/>
                    </a:lnTo>
                    <a:lnTo>
                      <a:pt x="0" y="83"/>
                    </a:lnTo>
                    <a:lnTo>
                      <a:pt x="0" y="83"/>
                    </a:lnTo>
                    <a:lnTo>
                      <a:pt x="18" y="156"/>
                    </a:lnTo>
                    <a:lnTo>
                      <a:pt x="41" y="234"/>
                    </a:lnTo>
                    <a:lnTo>
                      <a:pt x="73" y="326"/>
                    </a:lnTo>
                    <a:lnTo>
                      <a:pt x="119" y="427"/>
                    </a:lnTo>
                    <a:lnTo>
                      <a:pt x="142" y="477"/>
                    </a:lnTo>
                    <a:lnTo>
                      <a:pt x="170" y="523"/>
                    </a:lnTo>
                    <a:lnTo>
                      <a:pt x="197" y="564"/>
                    </a:lnTo>
                    <a:lnTo>
                      <a:pt x="229" y="606"/>
                    </a:lnTo>
                    <a:lnTo>
                      <a:pt x="262" y="638"/>
                    </a:lnTo>
                    <a:lnTo>
                      <a:pt x="294" y="661"/>
                    </a:lnTo>
                    <a:lnTo>
                      <a:pt x="294" y="661"/>
                    </a:lnTo>
                    <a:lnTo>
                      <a:pt x="312" y="670"/>
                    </a:lnTo>
                    <a:lnTo>
                      <a:pt x="330" y="679"/>
                    </a:lnTo>
                    <a:lnTo>
                      <a:pt x="349" y="679"/>
                    </a:lnTo>
                    <a:lnTo>
                      <a:pt x="367" y="679"/>
                    </a:lnTo>
                    <a:lnTo>
                      <a:pt x="381" y="675"/>
                    </a:lnTo>
                    <a:lnTo>
                      <a:pt x="399" y="665"/>
                    </a:lnTo>
                    <a:lnTo>
                      <a:pt x="431" y="647"/>
                    </a:lnTo>
                    <a:lnTo>
                      <a:pt x="463" y="615"/>
                    </a:lnTo>
                    <a:lnTo>
                      <a:pt x="496" y="574"/>
                    </a:lnTo>
                    <a:lnTo>
                      <a:pt x="523" y="528"/>
                    </a:lnTo>
                    <a:lnTo>
                      <a:pt x="551" y="477"/>
                    </a:lnTo>
                    <a:lnTo>
                      <a:pt x="578" y="427"/>
                    </a:lnTo>
                    <a:lnTo>
                      <a:pt x="601" y="367"/>
                    </a:lnTo>
                    <a:lnTo>
                      <a:pt x="638" y="257"/>
                    </a:lnTo>
                    <a:lnTo>
                      <a:pt x="661" y="156"/>
                    </a:lnTo>
                    <a:lnTo>
                      <a:pt x="665" y="115"/>
                    </a:lnTo>
                    <a:lnTo>
                      <a:pt x="670" y="78"/>
                    </a:lnTo>
                    <a:lnTo>
                      <a:pt x="670" y="78"/>
                    </a:lnTo>
                    <a:lnTo>
                      <a:pt x="619" y="69"/>
                    </a:lnTo>
                    <a:lnTo>
                      <a:pt x="578" y="51"/>
                    </a:lnTo>
                    <a:lnTo>
                      <a:pt x="560" y="41"/>
                    </a:lnTo>
                    <a:lnTo>
                      <a:pt x="546" y="32"/>
                    </a:lnTo>
                    <a:lnTo>
                      <a:pt x="546" y="32"/>
                    </a:lnTo>
                    <a:lnTo>
                      <a:pt x="532" y="19"/>
                    </a:lnTo>
                    <a:lnTo>
                      <a:pt x="519" y="14"/>
                    </a:lnTo>
                    <a:lnTo>
                      <a:pt x="505" y="19"/>
                    </a:lnTo>
                    <a:lnTo>
                      <a:pt x="491" y="23"/>
                    </a:lnTo>
                    <a:lnTo>
                      <a:pt x="463" y="32"/>
                    </a:lnTo>
                    <a:lnTo>
                      <a:pt x="445" y="46"/>
                    </a:lnTo>
                    <a:lnTo>
                      <a:pt x="445" y="46"/>
                    </a:lnTo>
                    <a:lnTo>
                      <a:pt x="418" y="55"/>
                    </a:lnTo>
                    <a:lnTo>
                      <a:pt x="367" y="60"/>
                    </a:lnTo>
                    <a:lnTo>
                      <a:pt x="344" y="60"/>
                    </a:lnTo>
                    <a:lnTo>
                      <a:pt x="317" y="55"/>
                    </a:lnTo>
                    <a:lnTo>
                      <a:pt x="294" y="46"/>
                    </a:lnTo>
                    <a:lnTo>
                      <a:pt x="275" y="32"/>
                    </a:lnTo>
                    <a:lnTo>
                      <a:pt x="275" y="32"/>
                    </a:lnTo>
                    <a:lnTo>
                      <a:pt x="257" y="19"/>
                    </a:lnTo>
                    <a:lnTo>
                      <a:pt x="243" y="9"/>
                    </a:lnTo>
                    <a:lnTo>
                      <a:pt x="225" y="5"/>
                    </a:lnTo>
                    <a:lnTo>
                      <a:pt x="206" y="0"/>
                    </a:lnTo>
                    <a:lnTo>
                      <a:pt x="188" y="0"/>
                    </a:lnTo>
                    <a:lnTo>
                      <a:pt x="174" y="5"/>
                    </a:lnTo>
                    <a:lnTo>
                      <a:pt x="161" y="14"/>
                    </a:lnTo>
                    <a:lnTo>
                      <a:pt x="147" y="23"/>
                    </a:lnTo>
                    <a:lnTo>
                      <a:pt x="147" y="23"/>
                    </a:lnTo>
                    <a:close/>
                  </a:path>
                </a:pathLst>
              </a:custGeom>
              <a:solidFill>
                <a:srgbClr val="DFF1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4" name="Freeform 34"/>
              <p:cNvSpPr>
                <a:spLocks/>
              </p:cNvSpPr>
              <p:nvPr/>
            </p:nvSpPr>
            <p:spPr bwMode="auto">
              <a:xfrm>
                <a:off x="1045" y="1932"/>
                <a:ext cx="248" cy="270"/>
              </a:xfrm>
              <a:custGeom>
                <a:avLst/>
                <a:gdLst>
                  <a:gd name="T0" fmla="*/ 73 w 248"/>
                  <a:gd name="T1" fmla="*/ 0 h 270"/>
                  <a:gd name="T2" fmla="*/ 73 w 248"/>
                  <a:gd name="T3" fmla="*/ 0 h 270"/>
                  <a:gd name="T4" fmla="*/ 73 w 248"/>
                  <a:gd name="T5" fmla="*/ 4 h 270"/>
                  <a:gd name="T6" fmla="*/ 60 w 248"/>
                  <a:gd name="T7" fmla="*/ 27 h 270"/>
                  <a:gd name="T8" fmla="*/ 37 w 248"/>
                  <a:gd name="T9" fmla="*/ 59 h 270"/>
                  <a:gd name="T10" fmla="*/ 0 w 248"/>
                  <a:gd name="T11" fmla="*/ 96 h 270"/>
                  <a:gd name="T12" fmla="*/ 0 w 248"/>
                  <a:gd name="T13" fmla="*/ 96 h 270"/>
                  <a:gd name="T14" fmla="*/ 9 w 248"/>
                  <a:gd name="T15" fmla="*/ 114 h 270"/>
                  <a:gd name="T16" fmla="*/ 37 w 248"/>
                  <a:gd name="T17" fmla="*/ 165 h 270"/>
                  <a:gd name="T18" fmla="*/ 55 w 248"/>
                  <a:gd name="T19" fmla="*/ 192 h 270"/>
                  <a:gd name="T20" fmla="*/ 78 w 248"/>
                  <a:gd name="T21" fmla="*/ 220 h 270"/>
                  <a:gd name="T22" fmla="*/ 101 w 248"/>
                  <a:gd name="T23" fmla="*/ 247 h 270"/>
                  <a:gd name="T24" fmla="*/ 129 w 248"/>
                  <a:gd name="T25" fmla="*/ 266 h 270"/>
                  <a:gd name="T26" fmla="*/ 129 w 248"/>
                  <a:gd name="T27" fmla="*/ 266 h 270"/>
                  <a:gd name="T28" fmla="*/ 138 w 248"/>
                  <a:gd name="T29" fmla="*/ 270 h 270"/>
                  <a:gd name="T30" fmla="*/ 151 w 248"/>
                  <a:gd name="T31" fmla="*/ 270 h 270"/>
                  <a:gd name="T32" fmla="*/ 161 w 248"/>
                  <a:gd name="T33" fmla="*/ 266 h 270"/>
                  <a:gd name="T34" fmla="*/ 170 w 248"/>
                  <a:gd name="T35" fmla="*/ 261 h 270"/>
                  <a:gd name="T36" fmla="*/ 188 w 248"/>
                  <a:gd name="T37" fmla="*/ 243 h 270"/>
                  <a:gd name="T38" fmla="*/ 211 w 248"/>
                  <a:gd name="T39" fmla="*/ 215 h 270"/>
                  <a:gd name="T40" fmla="*/ 239 w 248"/>
                  <a:gd name="T41" fmla="*/ 165 h 270"/>
                  <a:gd name="T42" fmla="*/ 248 w 248"/>
                  <a:gd name="T43" fmla="*/ 142 h 270"/>
                  <a:gd name="T44" fmla="*/ 248 w 248"/>
                  <a:gd name="T45" fmla="*/ 142 h 270"/>
                  <a:gd name="T46" fmla="*/ 229 w 248"/>
                  <a:gd name="T47" fmla="*/ 137 h 270"/>
                  <a:gd name="T48" fmla="*/ 207 w 248"/>
                  <a:gd name="T49" fmla="*/ 128 h 270"/>
                  <a:gd name="T50" fmla="*/ 179 w 248"/>
                  <a:gd name="T51" fmla="*/ 114 h 270"/>
                  <a:gd name="T52" fmla="*/ 151 w 248"/>
                  <a:gd name="T53" fmla="*/ 101 h 270"/>
                  <a:gd name="T54" fmla="*/ 124 w 248"/>
                  <a:gd name="T55" fmla="*/ 73 h 270"/>
                  <a:gd name="T56" fmla="*/ 96 w 248"/>
                  <a:gd name="T57" fmla="*/ 41 h 270"/>
                  <a:gd name="T58" fmla="*/ 73 w 248"/>
                  <a:gd name="T59" fmla="*/ 0 h 270"/>
                  <a:gd name="T60" fmla="*/ 73 w 248"/>
                  <a:gd name="T6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8" h="270">
                    <a:moveTo>
                      <a:pt x="73" y="0"/>
                    </a:moveTo>
                    <a:lnTo>
                      <a:pt x="73" y="0"/>
                    </a:lnTo>
                    <a:lnTo>
                      <a:pt x="73" y="4"/>
                    </a:lnTo>
                    <a:lnTo>
                      <a:pt x="60" y="27"/>
                    </a:lnTo>
                    <a:lnTo>
                      <a:pt x="37" y="59"/>
                    </a:lnTo>
                    <a:lnTo>
                      <a:pt x="0" y="96"/>
                    </a:lnTo>
                    <a:lnTo>
                      <a:pt x="0" y="96"/>
                    </a:lnTo>
                    <a:lnTo>
                      <a:pt x="9" y="114"/>
                    </a:lnTo>
                    <a:lnTo>
                      <a:pt x="37" y="165"/>
                    </a:lnTo>
                    <a:lnTo>
                      <a:pt x="55" y="192"/>
                    </a:lnTo>
                    <a:lnTo>
                      <a:pt x="78" y="220"/>
                    </a:lnTo>
                    <a:lnTo>
                      <a:pt x="101" y="247"/>
                    </a:lnTo>
                    <a:lnTo>
                      <a:pt x="129" y="266"/>
                    </a:lnTo>
                    <a:lnTo>
                      <a:pt x="129" y="266"/>
                    </a:lnTo>
                    <a:lnTo>
                      <a:pt x="138" y="270"/>
                    </a:lnTo>
                    <a:lnTo>
                      <a:pt x="151" y="270"/>
                    </a:lnTo>
                    <a:lnTo>
                      <a:pt x="161" y="266"/>
                    </a:lnTo>
                    <a:lnTo>
                      <a:pt x="170" y="261"/>
                    </a:lnTo>
                    <a:lnTo>
                      <a:pt x="188" y="243"/>
                    </a:lnTo>
                    <a:lnTo>
                      <a:pt x="211" y="215"/>
                    </a:lnTo>
                    <a:lnTo>
                      <a:pt x="239" y="165"/>
                    </a:lnTo>
                    <a:lnTo>
                      <a:pt x="248" y="142"/>
                    </a:lnTo>
                    <a:lnTo>
                      <a:pt x="248" y="142"/>
                    </a:lnTo>
                    <a:lnTo>
                      <a:pt x="229" y="137"/>
                    </a:lnTo>
                    <a:lnTo>
                      <a:pt x="207" y="128"/>
                    </a:lnTo>
                    <a:lnTo>
                      <a:pt x="179" y="114"/>
                    </a:lnTo>
                    <a:lnTo>
                      <a:pt x="151" y="101"/>
                    </a:lnTo>
                    <a:lnTo>
                      <a:pt x="124" y="73"/>
                    </a:lnTo>
                    <a:lnTo>
                      <a:pt x="96" y="41"/>
                    </a:lnTo>
                    <a:lnTo>
                      <a:pt x="73" y="0"/>
                    </a:lnTo>
                    <a:lnTo>
                      <a:pt x="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5" name="Freeform 35"/>
              <p:cNvSpPr>
                <a:spLocks/>
              </p:cNvSpPr>
              <p:nvPr/>
            </p:nvSpPr>
            <p:spPr bwMode="auto">
              <a:xfrm>
                <a:off x="1288" y="1959"/>
                <a:ext cx="188" cy="248"/>
              </a:xfrm>
              <a:custGeom>
                <a:avLst/>
                <a:gdLst>
                  <a:gd name="T0" fmla="*/ 133 w 188"/>
                  <a:gd name="T1" fmla="*/ 0 h 248"/>
                  <a:gd name="T2" fmla="*/ 133 w 188"/>
                  <a:gd name="T3" fmla="*/ 0 h 248"/>
                  <a:gd name="T4" fmla="*/ 133 w 188"/>
                  <a:gd name="T5" fmla="*/ 14 h 248"/>
                  <a:gd name="T6" fmla="*/ 129 w 188"/>
                  <a:gd name="T7" fmla="*/ 28 h 248"/>
                  <a:gd name="T8" fmla="*/ 120 w 188"/>
                  <a:gd name="T9" fmla="*/ 46 h 248"/>
                  <a:gd name="T10" fmla="*/ 106 w 188"/>
                  <a:gd name="T11" fmla="*/ 69 h 248"/>
                  <a:gd name="T12" fmla="*/ 83 w 188"/>
                  <a:gd name="T13" fmla="*/ 87 h 248"/>
                  <a:gd name="T14" fmla="*/ 46 w 188"/>
                  <a:gd name="T15" fmla="*/ 101 h 248"/>
                  <a:gd name="T16" fmla="*/ 0 w 188"/>
                  <a:gd name="T17" fmla="*/ 110 h 248"/>
                  <a:gd name="T18" fmla="*/ 0 w 188"/>
                  <a:gd name="T19" fmla="*/ 110 h 248"/>
                  <a:gd name="T20" fmla="*/ 28 w 188"/>
                  <a:gd name="T21" fmla="*/ 165 h 248"/>
                  <a:gd name="T22" fmla="*/ 51 w 188"/>
                  <a:gd name="T23" fmla="*/ 207 h 248"/>
                  <a:gd name="T24" fmla="*/ 69 w 188"/>
                  <a:gd name="T25" fmla="*/ 234 h 248"/>
                  <a:gd name="T26" fmla="*/ 69 w 188"/>
                  <a:gd name="T27" fmla="*/ 234 h 248"/>
                  <a:gd name="T28" fmla="*/ 78 w 188"/>
                  <a:gd name="T29" fmla="*/ 243 h 248"/>
                  <a:gd name="T30" fmla="*/ 87 w 188"/>
                  <a:gd name="T31" fmla="*/ 248 h 248"/>
                  <a:gd name="T32" fmla="*/ 97 w 188"/>
                  <a:gd name="T33" fmla="*/ 248 h 248"/>
                  <a:gd name="T34" fmla="*/ 106 w 188"/>
                  <a:gd name="T35" fmla="*/ 243 h 248"/>
                  <a:gd name="T36" fmla="*/ 129 w 188"/>
                  <a:gd name="T37" fmla="*/ 225 h 248"/>
                  <a:gd name="T38" fmla="*/ 143 w 188"/>
                  <a:gd name="T39" fmla="*/ 202 h 248"/>
                  <a:gd name="T40" fmla="*/ 161 w 188"/>
                  <a:gd name="T41" fmla="*/ 174 h 248"/>
                  <a:gd name="T42" fmla="*/ 175 w 188"/>
                  <a:gd name="T43" fmla="*/ 142 h 248"/>
                  <a:gd name="T44" fmla="*/ 188 w 188"/>
                  <a:gd name="T45" fmla="*/ 83 h 248"/>
                  <a:gd name="T46" fmla="*/ 188 w 188"/>
                  <a:gd name="T47" fmla="*/ 83 h 248"/>
                  <a:gd name="T48" fmla="*/ 165 w 188"/>
                  <a:gd name="T49" fmla="*/ 55 h 248"/>
                  <a:gd name="T50" fmla="*/ 147 w 188"/>
                  <a:gd name="T51" fmla="*/ 32 h 248"/>
                  <a:gd name="T52" fmla="*/ 138 w 188"/>
                  <a:gd name="T53" fmla="*/ 14 h 248"/>
                  <a:gd name="T54" fmla="*/ 133 w 188"/>
                  <a:gd name="T55" fmla="*/ 0 h 248"/>
                  <a:gd name="T56" fmla="*/ 133 w 188"/>
                  <a:gd name="T5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8" h="248">
                    <a:moveTo>
                      <a:pt x="133" y="0"/>
                    </a:moveTo>
                    <a:lnTo>
                      <a:pt x="133" y="0"/>
                    </a:lnTo>
                    <a:lnTo>
                      <a:pt x="133" y="14"/>
                    </a:lnTo>
                    <a:lnTo>
                      <a:pt x="129" y="28"/>
                    </a:lnTo>
                    <a:lnTo>
                      <a:pt x="120" y="46"/>
                    </a:lnTo>
                    <a:lnTo>
                      <a:pt x="106" y="69"/>
                    </a:lnTo>
                    <a:lnTo>
                      <a:pt x="83" y="87"/>
                    </a:lnTo>
                    <a:lnTo>
                      <a:pt x="46" y="101"/>
                    </a:lnTo>
                    <a:lnTo>
                      <a:pt x="0" y="110"/>
                    </a:lnTo>
                    <a:lnTo>
                      <a:pt x="0" y="110"/>
                    </a:lnTo>
                    <a:lnTo>
                      <a:pt x="28" y="165"/>
                    </a:lnTo>
                    <a:lnTo>
                      <a:pt x="51" y="207"/>
                    </a:lnTo>
                    <a:lnTo>
                      <a:pt x="69" y="234"/>
                    </a:lnTo>
                    <a:lnTo>
                      <a:pt x="69" y="234"/>
                    </a:lnTo>
                    <a:lnTo>
                      <a:pt x="78" y="243"/>
                    </a:lnTo>
                    <a:lnTo>
                      <a:pt x="87" y="248"/>
                    </a:lnTo>
                    <a:lnTo>
                      <a:pt x="97" y="248"/>
                    </a:lnTo>
                    <a:lnTo>
                      <a:pt x="106" y="243"/>
                    </a:lnTo>
                    <a:lnTo>
                      <a:pt x="129" y="225"/>
                    </a:lnTo>
                    <a:lnTo>
                      <a:pt x="143" y="202"/>
                    </a:lnTo>
                    <a:lnTo>
                      <a:pt x="161" y="174"/>
                    </a:lnTo>
                    <a:lnTo>
                      <a:pt x="175" y="142"/>
                    </a:lnTo>
                    <a:lnTo>
                      <a:pt x="188" y="83"/>
                    </a:lnTo>
                    <a:lnTo>
                      <a:pt x="188" y="83"/>
                    </a:lnTo>
                    <a:lnTo>
                      <a:pt x="165" y="55"/>
                    </a:lnTo>
                    <a:lnTo>
                      <a:pt x="147" y="32"/>
                    </a:lnTo>
                    <a:lnTo>
                      <a:pt x="138" y="14"/>
                    </a:lnTo>
                    <a:lnTo>
                      <a:pt x="133" y="0"/>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6" name="Freeform 36"/>
              <p:cNvSpPr>
                <a:spLocks/>
              </p:cNvSpPr>
              <p:nvPr/>
            </p:nvSpPr>
            <p:spPr bwMode="auto">
              <a:xfrm>
                <a:off x="779" y="2010"/>
                <a:ext cx="583" cy="1633"/>
              </a:xfrm>
              <a:custGeom>
                <a:avLst/>
                <a:gdLst>
                  <a:gd name="T0" fmla="*/ 23 w 583"/>
                  <a:gd name="T1" fmla="*/ 394 h 1633"/>
                  <a:gd name="T2" fmla="*/ 69 w 583"/>
                  <a:gd name="T3" fmla="*/ 454 h 1633"/>
                  <a:gd name="T4" fmla="*/ 138 w 583"/>
                  <a:gd name="T5" fmla="*/ 568 h 1633"/>
                  <a:gd name="T6" fmla="*/ 183 w 583"/>
                  <a:gd name="T7" fmla="*/ 669 h 1633"/>
                  <a:gd name="T8" fmla="*/ 216 w 583"/>
                  <a:gd name="T9" fmla="*/ 780 h 1633"/>
                  <a:gd name="T10" fmla="*/ 229 w 583"/>
                  <a:gd name="T11" fmla="*/ 903 h 1633"/>
                  <a:gd name="T12" fmla="*/ 211 w 583"/>
                  <a:gd name="T13" fmla="*/ 1032 h 1633"/>
                  <a:gd name="T14" fmla="*/ 188 w 583"/>
                  <a:gd name="T15" fmla="*/ 1101 h 1633"/>
                  <a:gd name="T16" fmla="*/ 87 w 583"/>
                  <a:gd name="T17" fmla="*/ 1325 h 1633"/>
                  <a:gd name="T18" fmla="*/ 50 w 583"/>
                  <a:gd name="T19" fmla="*/ 1431 h 1633"/>
                  <a:gd name="T20" fmla="*/ 27 w 583"/>
                  <a:gd name="T21" fmla="*/ 1559 h 1633"/>
                  <a:gd name="T22" fmla="*/ 46 w 583"/>
                  <a:gd name="T23" fmla="*/ 1569 h 1633"/>
                  <a:gd name="T24" fmla="*/ 188 w 583"/>
                  <a:gd name="T25" fmla="*/ 1614 h 1633"/>
                  <a:gd name="T26" fmla="*/ 284 w 583"/>
                  <a:gd name="T27" fmla="*/ 1633 h 1633"/>
                  <a:gd name="T28" fmla="*/ 381 w 583"/>
                  <a:gd name="T29" fmla="*/ 1633 h 1633"/>
                  <a:gd name="T30" fmla="*/ 468 w 583"/>
                  <a:gd name="T31" fmla="*/ 1605 h 1633"/>
                  <a:gd name="T32" fmla="*/ 505 w 583"/>
                  <a:gd name="T33" fmla="*/ 1578 h 1633"/>
                  <a:gd name="T34" fmla="*/ 532 w 583"/>
                  <a:gd name="T35" fmla="*/ 1537 h 1633"/>
                  <a:gd name="T36" fmla="*/ 555 w 583"/>
                  <a:gd name="T37" fmla="*/ 1486 h 1633"/>
                  <a:gd name="T38" fmla="*/ 569 w 583"/>
                  <a:gd name="T39" fmla="*/ 1422 h 1633"/>
                  <a:gd name="T40" fmla="*/ 578 w 583"/>
                  <a:gd name="T41" fmla="*/ 1238 h 1633"/>
                  <a:gd name="T42" fmla="*/ 578 w 583"/>
                  <a:gd name="T43" fmla="*/ 935 h 1633"/>
                  <a:gd name="T44" fmla="*/ 555 w 583"/>
                  <a:gd name="T45" fmla="*/ 724 h 1633"/>
                  <a:gd name="T46" fmla="*/ 528 w 583"/>
                  <a:gd name="T47" fmla="*/ 591 h 1633"/>
                  <a:gd name="T48" fmla="*/ 514 w 583"/>
                  <a:gd name="T49" fmla="*/ 550 h 1633"/>
                  <a:gd name="T50" fmla="*/ 468 w 583"/>
                  <a:gd name="T51" fmla="*/ 458 h 1633"/>
                  <a:gd name="T52" fmla="*/ 353 w 583"/>
                  <a:gd name="T53" fmla="*/ 234 h 1633"/>
                  <a:gd name="T54" fmla="*/ 298 w 583"/>
                  <a:gd name="T55" fmla="*/ 73 h 1633"/>
                  <a:gd name="T56" fmla="*/ 284 w 583"/>
                  <a:gd name="T57" fmla="*/ 0 h 1633"/>
                  <a:gd name="T58" fmla="*/ 197 w 583"/>
                  <a:gd name="T59" fmla="*/ 45 h 1633"/>
                  <a:gd name="T60" fmla="*/ 69 w 583"/>
                  <a:gd name="T61" fmla="*/ 96 h 1633"/>
                  <a:gd name="T62" fmla="*/ 27 w 583"/>
                  <a:gd name="T63" fmla="*/ 105 h 1633"/>
                  <a:gd name="T64" fmla="*/ 9 w 583"/>
                  <a:gd name="T65" fmla="*/ 156 h 1633"/>
                  <a:gd name="T66" fmla="*/ 0 w 583"/>
                  <a:gd name="T67" fmla="*/ 234 h 1633"/>
                  <a:gd name="T68" fmla="*/ 5 w 583"/>
                  <a:gd name="T69" fmla="*/ 339 h 1633"/>
                  <a:gd name="T70" fmla="*/ 23 w 583"/>
                  <a:gd name="T71" fmla="*/ 394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83" h="1633">
                    <a:moveTo>
                      <a:pt x="23" y="394"/>
                    </a:moveTo>
                    <a:lnTo>
                      <a:pt x="23" y="394"/>
                    </a:lnTo>
                    <a:lnTo>
                      <a:pt x="32" y="408"/>
                    </a:lnTo>
                    <a:lnTo>
                      <a:pt x="69" y="454"/>
                    </a:lnTo>
                    <a:lnTo>
                      <a:pt x="115" y="527"/>
                    </a:lnTo>
                    <a:lnTo>
                      <a:pt x="138" y="568"/>
                    </a:lnTo>
                    <a:lnTo>
                      <a:pt x="161" y="614"/>
                    </a:lnTo>
                    <a:lnTo>
                      <a:pt x="183" y="669"/>
                    </a:lnTo>
                    <a:lnTo>
                      <a:pt x="202" y="724"/>
                    </a:lnTo>
                    <a:lnTo>
                      <a:pt x="216" y="780"/>
                    </a:lnTo>
                    <a:lnTo>
                      <a:pt x="225" y="844"/>
                    </a:lnTo>
                    <a:lnTo>
                      <a:pt x="229" y="903"/>
                    </a:lnTo>
                    <a:lnTo>
                      <a:pt x="225" y="968"/>
                    </a:lnTo>
                    <a:lnTo>
                      <a:pt x="211" y="1032"/>
                    </a:lnTo>
                    <a:lnTo>
                      <a:pt x="188" y="1101"/>
                    </a:lnTo>
                    <a:lnTo>
                      <a:pt x="188" y="1101"/>
                    </a:lnTo>
                    <a:lnTo>
                      <a:pt x="128" y="1220"/>
                    </a:lnTo>
                    <a:lnTo>
                      <a:pt x="87" y="1325"/>
                    </a:lnTo>
                    <a:lnTo>
                      <a:pt x="69" y="1376"/>
                    </a:lnTo>
                    <a:lnTo>
                      <a:pt x="50" y="1431"/>
                    </a:lnTo>
                    <a:lnTo>
                      <a:pt x="37" y="1491"/>
                    </a:lnTo>
                    <a:lnTo>
                      <a:pt x="27" y="1559"/>
                    </a:lnTo>
                    <a:lnTo>
                      <a:pt x="27" y="1559"/>
                    </a:lnTo>
                    <a:lnTo>
                      <a:pt x="46" y="1569"/>
                    </a:lnTo>
                    <a:lnTo>
                      <a:pt x="105" y="1592"/>
                    </a:lnTo>
                    <a:lnTo>
                      <a:pt x="188" y="1614"/>
                    </a:lnTo>
                    <a:lnTo>
                      <a:pt x="234" y="1624"/>
                    </a:lnTo>
                    <a:lnTo>
                      <a:pt x="284" y="1633"/>
                    </a:lnTo>
                    <a:lnTo>
                      <a:pt x="335" y="1633"/>
                    </a:lnTo>
                    <a:lnTo>
                      <a:pt x="381" y="1633"/>
                    </a:lnTo>
                    <a:lnTo>
                      <a:pt x="427" y="1624"/>
                    </a:lnTo>
                    <a:lnTo>
                      <a:pt x="468" y="1605"/>
                    </a:lnTo>
                    <a:lnTo>
                      <a:pt x="486" y="1592"/>
                    </a:lnTo>
                    <a:lnTo>
                      <a:pt x="505" y="1578"/>
                    </a:lnTo>
                    <a:lnTo>
                      <a:pt x="518" y="1559"/>
                    </a:lnTo>
                    <a:lnTo>
                      <a:pt x="532" y="1537"/>
                    </a:lnTo>
                    <a:lnTo>
                      <a:pt x="546" y="1514"/>
                    </a:lnTo>
                    <a:lnTo>
                      <a:pt x="555" y="1486"/>
                    </a:lnTo>
                    <a:lnTo>
                      <a:pt x="564" y="1454"/>
                    </a:lnTo>
                    <a:lnTo>
                      <a:pt x="569" y="1422"/>
                    </a:lnTo>
                    <a:lnTo>
                      <a:pt x="569" y="1422"/>
                    </a:lnTo>
                    <a:lnTo>
                      <a:pt x="578" y="1238"/>
                    </a:lnTo>
                    <a:lnTo>
                      <a:pt x="583" y="1073"/>
                    </a:lnTo>
                    <a:lnTo>
                      <a:pt x="578" y="935"/>
                    </a:lnTo>
                    <a:lnTo>
                      <a:pt x="569" y="821"/>
                    </a:lnTo>
                    <a:lnTo>
                      <a:pt x="555" y="724"/>
                    </a:lnTo>
                    <a:lnTo>
                      <a:pt x="541" y="646"/>
                    </a:lnTo>
                    <a:lnTo>
                      <a:pt x="528" y="591"/>
                    </a:lnTo>
                    <a:lnTo>
                      <a:pt x="514" y="550"/>
                    </a:lnTo>
                    <a:lnTo>
                      <a:pt x="514" y="550"/>
                    </a:lnTo>
                    <a:lnTo>
                      <a:pt x="495" y="513"/>
                    </a:lnTo>
                    <a:lnTo>
                      <a:pt x="468" y="458"/>
                    </a:lnTo>
                    <a:lnTo>
                      <a:pt x="390" y="312"/>
                    </a:lnTo>
                    <a:lnTo>
                      <a:pt x="353" y="234"/>
                    </a:lnTo>
                    <a:lnTo>
                      <a:pt x="321" y="151"/>
                    </a:lnTo>
                    <a:lnTo>
                      <a:pt x="298" y="73"/>
                    </a:lnTo>
                    <a:lnTo>
                      <a:pt x="289" y="36"/>
                    </a:lnTo>
                    <a:lnTo>
                      <a:pt x="284" y="0"/>
                    </a:lnTo>
                    <a:lnTo>
                      <a:pt x="284" y="0"/>
                    </a:lnTo>
                    <a:lnTo>
                      <a:pt x="197" y="45"/>
                    </a:lnTo>
                    <a:lnTo>
                      <a:pt x="115" y="78"/>
                    </a:lnTo>
                    <a:lnTo>
                      <a:pt x="69" y="96"/>
                    </a:lnTo>
                    <a:lnTo>
                      <a:pt x="27" y="105"/>
                    </a:lnTo>
                    <a:lnTo>
                      <a:pt x="27" y="105"/>
                    </a:lnTo>
                    <a:lnTo>
                      <a:pt x="18" y="128"/>
                    </a:lnTo>
                    <a:lnTo>
                      <a:pt x="9" y="156"/>
                    </a:lnTo>
                    <a:lnTo>
                      <a:pt x="5" y="192"/>
                    </a:lnTo>
                    <a:lnTo>
                      <a:pt x="0" y="234"/>
                    </a:lnTo>
                    <a:lnTo>
                      <a:pt x="0" y="284"/>
                    </a:lnTo>
                    <a:lnTo>
                      <a:pt x="5" y="339"/>
                    </a:lnTo>
                    <a:lnTo>
                      <a:pt x="23" y="394"/>
                    </a:lnTo>
                    <a:lnTo>
                      <a:pt x="23" y="394"/>
                    </a:lnTo>
                    <a:close/>
                  </a:path>
                </a:pathLst>
              </a:custGeom>
              <a:solidFill>
                <a:srgbClr val="7381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7" name="Freeform 37"/>
              <p:cNvSpPr>
                <a:spLocks/>
              </p:cNvSpPr>
              <p:nvPr/>
            </p:nvSpPr>
            <p:spPr bwMode="auto">
              <a:xfrm>
                <a:off x="797" y="3079"/>
                <a:ext cx="202" cy="504"/>
              </a:xfrm>
              <a:custGeom>
                <a:avLst/>
                <a:gdLst>
                  <a:gd name="T0" fmla="*/ 202 w 202"/>
                  <a:gd name="T1" fmla="*/ 0 h 504"/>
                  <a:gd name="T2" fmla="*/ 202 w 202"/>
                  <a:gd name="T3" fmla="*/ 0 h 504"/>
                  <a:gd name="T4" fmla="*/ 179 w 202"/>
                  <a:gd name="T5" fmla="*/ 32 h 504"/>
                  <a:gd name="T6" fmla="*/ 161 w 202"/>
                  <a:gd name="T7" fmla="*/ 73 h 504"/>
                  <a:gd name="T8" fmla="*/ 133 w 202"/>
                  <a:gd name="T9" fmla="*/ 128 h 504"/>
                  <a:gd name="T10" fmla="*/ 110 w 202"/>
                  <a:gd name="T11" fmla="*/ 197 h 504"/>
                  <a:gd name="T12" fmla="*/ 83 w 202"/>
                  <a:gd name="T13" fmla="*/ 284 h 504"/>
                  <a:gd name="T14" fmla="*/ 65 w 202"/>
                  <a:gd name="T15" fmla="*/ 390 h 504"/>
                  <a:gd name="T16" fmla="*/ 51 w 202"/>
                  <a:gd name="T17" fmla="*/ 504 h 504"/>
                  <a:gd name="T18" fmla="*/ 0 w 202"/>
                  <a:gd name="T19" fmla="*/ 486 h 504"/>
                  <a:gd name="T20" fmla="*/ 0 w 202"/>
                  <a:gd name="T21" fmla="*/ 486 h 504"/>
                  <a:gd name="T22" fmla="*/ 0 w 202"/>
                  <a:gd name="T23" fmla="*/ 435 h 504"/>
                  <a:gd name="T24" fmla="*/ 9 w 202"/>
                  <a:gd name="T25" fmla="*/ 380 h 504"/>
                  <a:gd name="T26" fmla="*/ 23 w 202"/>
                  <a:gd name="T27" fmla="*/ 312 h 504"/>
                  <a:gd name="T28" fmla="*/ 51 w 202"/>
                  <a:gd name="T29" fmla="*/ 238 h 504"/>
                  <a:gd name="T30" fmla="*/ 65 w 202"/>
                  <a:gd name="T31" fmla="*/ 197 h 504"/>
                  <a:gd name="T32" fmla="*/ 83 w 202"/>
                  <a:gd name="T33" fmla="*/ 156 h 504"/>
                  <a:gd name="T34" fmla="*/ 106 w 202"/>
                  <a:gd name="T35" fmla="*/ 114 h 504"/>
                  <a:gd name="T36" fmla="*/ 133 w 202"/>
                  <a:gd name="T37" fmla="*/ 73 h 504"/>
                  <a:gd name="T38" fmla="*/ 165 w 202"/>
                  <a:gd name="T39" fmla="*/ 36 h 504"/>
                  <a:gd name="T40" fmla="*/ 202 w 202"/>
                  <a:gd name="T41" fmla="*/ 0 h 504"/>
                  <a:gd name="T42" fmla="*/ 202 w 202"/>
                  <a:gd name="T43"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504">
                    <a:moveTo>
                      <a:pt x="202" y="0"/>
                    </a:moveTo>
                    <a:lnTo>
                      <a:pt x="202" y="0"/>
                    </a:lnTo>
                    <a:lnTo>
                      <a:pt x="179" y="32"/>
                    </a:lnTo>
                    <a:lnTo>
                      <a:pt x="161" y="73"/>
                    </a:lnTo>
                    <a:lnTo>
                      <a:pt x="133" y="128"/>
                    </a:lnTo>
                    <a:lnTo>
                      <a:pt x="110" y="197"/>
                    </a:lnTo>
                    <a:lnTo>
                      <a:pt x="83" y="284"/>
                    </a:lnTo>
                    <a:lnTo>
                      <a:pt x="65" y="390"/>
                    </a:lnTo>
                    <a:lnTo>
                      <a:pt x="51" y="504"/>
                    </a:lnTo>
                    <a:lnTo>
                      <a:pt x="0" y="486"/>
                    </a:lnTo>
                    <a:lnTo>
                      <a:pt x="0" y="486"/>
                    </a:lnTo>
                    <a:lnTo>
                      <a:pt x="0" y="435"/>
                    </a:lnTo>
                    <a:lnTo>
                      <a:pt x="9" y="380"/>
                    </a:lnTo>
                    <a:lnTo>
                      <a:pt x="23" y="312"/>
                    </a:lnTo>
                    <a:lnTo>
                      <a:pt x="51" y="238"/>
                    </a:lnTo>
                    <a:lnTo>
                      <a:pt x="65" y="197"/>
                    </a:lnTo>
                    <a:lnTo>
                      <a:pt x="83" y="156"/>
                    </a:lnTo>
                    <a:lnTo>
                      <a:pt x="106" y="114"/>
                    </a:lnTo>
                    <a:lnTo>
                      <a:pt x="133" y="73"/>
                    </a:lnTo>
                    <a:lnTo>
                      <a:pt x="165" y="36"/>
                    </a:lnTo>
                    <a:lnTo>
                      <a:pt x="202" y="0"/>
                    </a:lnTo>
                    <a:lnTo>
                      <a:pt x="202" y="0"/>
                    </a:lnTo>
                    <a:close/>
                  </a:path>
                </a:pathLst>
              </a:custGeom>
              <a:solidFill>
                <a:srgbClr val="6270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8" name="Freeform 38"/>
              <p:cNvSpPr>
                <a:spLocks/>
              </p:cNvSpPr>
              <p:nvPr/>
            </p:nvSpPr>
            <p:spPr bwMode="auto">
              <a:xfrm>
                <a:off x="940" y="1968"/>
                <a:ext cx="362" cy="789"/>
              </a:xfrm>
              <a:custGeom>
                <a:avLst/>
                <a:gdLst>
                  <a:gd name="T0" fmla="*/ 137 w 362"/>
                  <a:gd name="T1" fmla="*/ 0 h 789"/>
                  <a:gd name="T2" fmla="*/ 137 w 362"/>
                  <a:gd name="T3" fmla="*/ 0 h 789"/>
                  <a:gd name="T4" fmla="*/ 128 w 362"/>
                  <a:gd name="T5" fmla="*/ 9 h 789"/>
                  <a:gd name="T6" fmla="*/ 100 w 362"/>
                  <a:gd name="T7" fmla="*/ 32 h 789"/>
                  <a:gd name="T8" fmla="*/ 64 w 362"/>
                  <a:gd name="T9" fmla="*/ 65 h 789"/>
                  <a:gd name="T10" fmla="*/ 41 w 362"/>
                  <a:gd name="T11" fmla="*/ 78 h 789"/>
                  <a:gd name="T12" fmla="*/ 18 w 362"/>
                  <a:gd name="T13" fmla="*/ 92 h 789"/>
                  <a:gd name="T14" fmla="*/ 18 w 362"/>
                  <a:gd name="T15" fmla="*/ 92 h 789"/>
                  <a:gd name="T16" fmla="*/ 9 w 362"/>
                  <a:gd name="T17" fmla="*/ 120 h 789"/>
                  <a:gd name="T18" fmla="*/ 0 w 362"/>
                  <a:gd name="T19" fmla="*/ 184 h 789"/>
                  <a:gd name="T20" fmla="*/ 0 w 362"/>
                  <a:gd name="T21" fmla="*/ 221 h 789"/>
                  <a:gd name="T22" fmla="*/ 0 w 362"/>
                  <a:gd name="T23" fmla="*/ 257 h 789"/>
                  <a:gd name="T24" fmla="*/ 9 w 362"/>
                  <a:gd name="T25" fmla="*/ 294 h 789"/>
                  <a:gd name="T26" fmla="*/ 13 w 362"/>
                  <a:gd name="T27" fmla="*/ 308 h 789"/>
                  <a:gd name="T28" fmla="*/ 22 w 362"/>
                  <a:gd name="T29" fmla="*/ 317 h 789"/>
                  <a:gd name="T30" fmla="*/ 22 w 362"/>
                  <a:gd name="T31" fmla="*/ 317 h 789"/>
                  <a:gd name="T32" fmla="*/ 41 w 362"/>
                  <a:gd name="T33" fmla="*/ 335 h 789"/>
                  <a:gd name="T34" fmla="*/ 64 w 362"/>
                  <a:gd name="T35" fmla="*/ 349 h 789"/>
                  <a:gd name="T36" fmla="*/ 82 w 362"/>
                  <a:gd name="T37" fmla="*/ 354 h 789"/>
                  <a:gd name="T38" fmla="*/ 100 w 362"/>
                  <a:gd name="T39" fmla="*/ 358 h 789"/>
                  <a:gd name="T40" fmla="*/ 123 w 362"/>
                  <a:gd name="T41" fmla="*/ 363 h 789"/>
                  <a:gd name="T42" fmla="*/ 137 w 362"/>
                  <a:gd name="T43" fmla="*/ 358 h 789"/>
                  <a:gd name="T44" fmla="*/ 137 w 362"/>
                  <a:gd name="T45" fmla="*/ 358 h 789"/>
                  <a:gd name="T46" fmla="*/ 114 w 362"/>
                  <a:gd name="T47" fmla="*/ 372 h 789"/>
                  <a:gd name="T48" fmla="*/ 91 w 362"/>
                  <a:gd name="T49" fmla="*/ 386 h 789"/>
                  <a:gd name="T50" fmla="*/ 73 w 362"/>
                  <a:gd name="T51" fmla="*/ 404 h 789"/>
                  <a:gd name="T52" fmla="*/ 55 w 362"/>
                  <a:gd name="T53" fmla="*/ 427 h 789"/>
                  <a:gd name="T54" fmla="*/ 50 w 362"/>
                  <a:gd name="T55" fmla="*/ 441 h 789"/>
                  <a:gd name="T56" fmla="*/ 45 w 362"/>
                  <a:gd name="T57" fmla="*/ 454 h 789"/>
                  <a:gd name="T58" fmla="*/ 50 w 362"/>
                  <a:gd name="T59" fmla="*/ 468 h 789"/>
                  <a:gd name="T60" fmla="*/ 55 w 362"/>
                  <a:gd name="T61" fmla="*/ 487 h 789"/>
                  <a:gd name="T62" fmla="*/ 64 w 362"/>
                  <a:gd name="T63" fmla="*/ 500 h 789"/>
                  <a:gd name="T64" fmla="*/ 78 w 362"/>
                  <a:gd name="T65" fmla="*/ 519 h 789"/>
                  <a:gd name="T66" fmla="*/ 78 w 362"/>
                  <a:gd name="T67" fmla="*/ 519 h 789"/>
                  <a:gd name="T68" fmla="*/ 114 w 362"/>
                  <a:gd name="T69" fmla="*/ 555 h 789"/>
                  <a:gd name="T70" fmla="*/ 156 w 362"/>
                  <a:gd name="T71" fmla="*/ 583 h 789"/>
                  <a:gd name="T72" fmla="*/ 238 w 362"/>
                  <a:gd name="T73" fmla="*/ 638 h 789"/>
                  <a:gd name="T74" fmla="*/ 279 w 362"/>
                  <a:gd name="T75" fmla="*/ 666 h 789"/>
                  <a:gd name="T76" fmla="*/ 316 w 362"/>
                  <a:gd name="T77" fmla="*/ 702 h 789"/>
                  <a:gd name="T78" fmla="*/ 344 w 362"/>
                  <a:gd name="T79" fmla="*/ 744 h 789"/>
                  <a:gd name="T80" fmla="*/ 353 w 362"/>
                  <a:gd name="T81" fmla="*/ 766 h 789"/>
                  <a:gd name="T82" fmla="*/ 362 w 362"/>
                  <a:gd name="T83" fmla="*/ 789 h 789"/>
                  <a:gd name="T84" fmla="*/ 362 w 362"/>
                  <a:gd name="T85" fmla="*/ 789 h 789"/>
                  <a:gd name="T86" fmla="*/ 362 w 362"/>
                  <a:gd name="T87" fmla="*/ 757 h 789"/>
                  <a:gd name="T88" fmla="*/ 362 w 362"/>
                  <a:gd name="T89" fmla="*/ 716 h 789"/>
                  <a:gd name="T90" fmla="*/ 353 w 362"/>
                  <a:gd name="T91" fmla="*/ 666 h 789"/>
                  <a:gd name="T92" fmla="*/ 344 w 362"/>
                  <a:gd name="T93" fmla="*/ 606 h 789"/>
                  <a:gd name="T94" fmla="*/ 325 w 362"/>
                  <a:gd name="T95" fmla="*/ 542 h 789"/>
                  <a:gd name="T96" fmla="*/ 302 w 362"/>
                  <a:gd name="T97" fmla="*/ 468 h 789"/>
                  <a:gd name="T98" fmla="*/ 270 w 362"/>
                  <a:gd name="T99" fmla="*/ 395 h 789"/>
                  <a:gd name="T100" fmla="*/ 270 w 362"/>
                  <a:gd name="T101" fmla="*/ 395 h 789"/>
                  <a:gd name="T102" fmla="*/ 206 w 362"/>
                  <a:gd name="T103" fmla="*/ 271 h 789"/>
                  <a:gd name="T104" fmla="*/ 183 w 362"/>
                  <a:gd name="T105" fmla="*/ 225 h 789"/>
                  <a:gd name="T106" fmla="*/ 165 w 362"/>
                  <a:gd name="T107" fmla="*/ 184 h 789"/>
                  <a:gd name="T108" fmla="*/ 151 w 362"/>
                  <a:gd name="T109" fmla="*/ 147 h 789"/>
                  <a:gd name="T110" fmla="*/ 142 w 362"/>
                  <a:gd name="T111" fmla="*/ 106 h 789"/>
                  <a:gd name="T112" fmla="*/ 137 w 362"/>
                  <a:gd name="T113" fmla="*/ 55 h 789"/>
                  <a:gd name="T114" fmla="*/ 137 w 362"/>
                  <a:gd name="T115" fmla="*/ 0 h 789"/>
                  <a:gd name="T116" fmla="*/ 137 w 362"/>
                  <a:gd name="T117" fmla="*/ 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789">
                    <a:moveTo>
                      <a:pt x="137" y="0"/>
                    </a:moveTo>
                    <a:lnTo>
                      <a:pt x="137" y="0"/>
                    </a:lnTo>
                    <a:lnTo>
                      <a:pt x="128" y="9"/>
                    </a:lnTo>
                    <a:lnTo>
                      <a:pt x="100" y="32"/>
                    </a:lnTo>
                    <a:lnTo>
                      <a:pt x="64" y="65"/>
                    </a:lnTo>
                    <a:lnTo>
                      <a:pt x="41" y="78"/>
                    </a:lnTo>
                    <a:lnTo>
                      <a:pt x="18" y="92"/>
                    </a:lnTo>
                    <a:lnTo>
                      <a:pt x="18" y="92"/>
                    </a:lnTo>
                    <a:lnTo>
                      <a:pt x="9" y="120"/>
                    </a:lnTo>
                    <a:lnTo>
                      <a:pt x="0" y="184"/>
                    </a:lnTo>
                    <a:lnTo>
                      <a:pt x="0" y="221"/>
                    </a:lnTo>
                    <a:lnTo>
                      <a:pt x="0" y="257"/>
                    </a:lnTo>
                    <a:lnTo>
                      <a:pt x="9" y="294"/>
                    </a:lnTo>
                    <a:lnTo>
                      <a:pt x="13" y="308"/>
                    </a:lnTo>
                    <a:lnTo>
                      <a:pt x="22" y="317"/>
                    </a:lnTo>
                    <a:lnTo>
                      <a:pt x="22" y="317"/>
                    </a:lnTo>
                    <a:lnTo>
                      <a:pt x="41" y="335"/>
                    </a:lnTo>
                    <a:lnTo>
                      <a:pt x="64" y="349"/>
                    </a:lnTo>
                    <a:lnTo>
                      <a:pt x="82" y="354"/>
                    </a:lnTo>
                    <a:lnTo>
                      <a:pt x="100" y="358"/>
                    </a:lnTo>
                    <a:lnTo>
                      <a:pt x="123" y="363"/>
                    </a:lnTo>
                    <a:lnTo>
                      <a:pt x="137" y="358"/>
                    </a:lnTo>
                    <a:lnTo>
                      <a:pt x="137" y="358"/>
                    </a:lnTo>
                    <a:lnTo>
                      <a:pt x="114" y="372"/>
                    </a:lnTo>
                    <a:lnTo>
                      <a:pt x="91" y="386"/>
                    </a:lnTo>
                    <a:lnTo>
                      <a:pt x="73" y="404"/>
                    </a:lnTo>
                    <a:lnTo>
                      <a:pt x="55" y="427"/>
                    </a:lnTo>
                    <a:lnTo>
                      <a:pt x="50" y="441"/>
                    </a:lnTo>
                    <a:lnTo>
                      <a:pt x="45" y="454"/>
                    </a:lnTo>
                    <a:lnTo>
                      <a:pt x="50" y="468"/>
                    </a:lnTo>
                    <a:lnTo>
                      <a:pt x="55" y="487"/>
                    </a:lnTo>
                    <a:lnTo>
                      <a:pt x="64" y="500"/>
                    </a:lnTo>
                    <a:lnTo>
                      <a:pt x="78" y="519"/>
                    </a:lnTo>
                    <a:lnTo>
                      <a:pt x="78" y="519"/>
                    </a:lnTo>
                    <a:lnTo>
                      <a:pt x="114" y="555"/>
                    </a:lnTo>
                    <a:lnTo>
                      <a:pt x="156" y="583"/>
                    </a:lnTo>
                    <a:lnTo>
                      <a:pt x="238" y="638"/>
                    </a:lnTo>
                    <a:lnTo>
                      <a:pt x="279" y="666"/>
                    </a:lnTo>
                    <a:lnTo>
                      <a:pt x="316" y="702"/>
                    </a:lnTo>
                    <a:lnTo>
                      <a:pt x="344" y="744"/>
                    </a:lnTo>
                    <a:lnTo>
                      <a:pt x="353" y="766"/>
                    </a:lnTo>
                    <a:lnTo>
                      <a:pt x="362" y="789"/>
                    </a:lnTo>
                    <a:lnTo>
                      <a:pt x="362" y="789"/>
                    </a:lnTo>
                    <a:lnTo>
                      <a:pt x="362" y="757"/>
                    </a:lnTo>
                    <a:lnTo>
                      <a:pt x="362" y="716"/>
                    </a:lnTo>
                    <a:lnTo>
                      <a:pt x="353" y="666"/>
                    </a:lnTo>
                    <a:lnTo>
                      <a:pt x="344" y="606"/>
                    </a:lnTo>
                    <a:lnTo>
                      <a:pt x="325" y="542"/>
                    </a:lnTo>
                    <a:lnTo>
                      <a:pt x="302" y="468"/>
                    </a:lnTo>
                    <a:lnTo>
                      <a:pt x="270" y="395"/>
                    </a:lnTo>
                    <a:lnTo>
                      <a:pt x="270" y="395"/>
                    </a:lnTo>
                    <a:lnTo>
                      <a:pt x="206" y="271"/>
                    </a:lnTo>
                    <a:lnTo>
                      <a:pt x="183" y="225"/>
                    </a:lnTo>
                    <a:lnTo>
                      <a:pt x="165" y="184"/>
                    </a:lnTo>
                    <a:lnTo>
                      <a:pt x="151" y="147"/>
                    </a:lnTo>
                    <a:lnTo>
                      <a:pt x="142" y="106"/>
                    </a:lnTo>
                    <a:lnTo>
                      <a:pt x="137" y="55"/>
                    </a:lnTo>
                    <a:lnTo>
                      <a:pt x="137" y="0"/>
                    </a:lnTo>
                    <a:lnTo>
                      <a:pt x="137" y="0"/>
                    </a:lnTo>
                    <a:close/>
                  </a:path>
                </a:pathLst>
              </a:custGeom>
              <a:solidFill>
                <a:srgbClr val="99A5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39" name="Freeform 39"/>
              <p:cNvSpPr>
                <a:spLocks/>
              </p:cNvSpPr>
              <p:nvPr/>
            </p:nvSpPr>
            <p:spPr bwMode="auto">
              <a:xfrm>
                <a:off x="1339" y="2042"/>
                <a:ext cx="477" cy="1596"/>
              </a:xfrm>
              <a:custGeom>
                <a:avLst/>
                <a:gdLst>
                  <a:gd name="T0" fmla="*/ 137 w 477"/>
                  <a:gd name="T1" fmla="*/ 0 h 1596"/>
                  <a:gd name="T2" fmla="*/ 105 w 477"/>
                  <a:gd name="T3" fmla="*/ 280 h 1596"/>
                  <a:gd name="T4" fmla="*/ 78 w 477"/>
                  <a:gd name="T5" fmla="*/ 417 h 1596"/>
                  <a:gd name="T6" fmla="*/ 64 w 477"/>
                  <a:gd name="T7" fmla="*/ 472 h 1596"/>
                  <a:gd name="T8" fmla="*/ 23 w 477"/>
                  <a:gd name="T9" fmla="*/ 601 h 1596"/>
                  <a:gd name="T10" fmla="*/ 4 w 477"/>
                  <a:gd name="T11" fmla="*/ 683 h 1596"/>
                  <a:gd name="T12" fmla="*/ 0 w 477"/>
                  <a:gd name="T13" fmla="*/ 798 h 1596"/>
                  <a:gd name="T14" fmla="*/ 0 w 477"/>
                  <a:gd name="T15" fmla="*/ 977 h 1596"/>
                  <a:gd name="T16" fmla="*/ 9 w 477"/>
                  <a:gd name="T17" fmla="*/ 1197 h 1596"/>
                  <a:gd name="T18" fmla="*/ 32 w 477"/>
                  <a:gd name="T19" fmla="*/ 1404 h 1596"/>
                  <a:gd name="T20" fmla="*/ 64 w 477"/>
                  <a:gd name="T21" fmla="*/ 1514 h 1596"/>
                  <a:gd name="T22" fmla="*/ 73 w 477"/>
                  <a:gd name="T23" fmla="*/ 1537 h 1596"/>
                  <a:gd name="T24" fmla="*/ 114 w 477"/>
                  <a:gd name="T25" fmla="*/ 1569 h 1596"/>
                  <a:gd name="T26" fmla="*/ 165 w 477"/>
                  <a:gd name="T27" fmla="*/ 1592 h 1596"/>
                  <a:gd name="T28" fmla="*/ 229 w 477"/>
                  <a:gd name="T29" fmla="*/ 1596 h 1596"/>
                  <a:gd name="T30" fmla="*/ 358 w 477"/>
                  <a:gd name="T31" fmla="*/ 1587 h 1596"/>
                  <a:gd name="T32" fmla="*/ 436 w 477"/>
                  <a:gd name="T33" fmla="*/ 1555 h 1596"/>
                  <a:gd name="T34" fmla="*/ 468 w 477"/>
                  <a:gd name="T35" fmla="*/ 1527 h 1596"/>
                  <a:gd name="T36" fmla="*/ 477 w 477"/>
                  <a:gd name="T37" fmla="*/ 1514 h 1596"/>
                  <a:gd name="T38" fmla="*/ 436 w 477"/>
                  <a:gd name="T39" fmla="*/ 1371 h 1596"/>
                  <a:gd name="T40" fmla="*/ 362 w 477"/>
                  <a:gd name="T41" fmla="*/ 1165 h 1596"/>
                  <a:gd name="T42" fmla="*/ 330 w 477"/>
                  <a:gd name="T43" fmla="*/ 1092 h 1596"/>
                  <a:gd name="T44" fmla="*/ 280 w 477"/>
                  <a:gd name="T45" fmla="*/ 972 h 1596"/>
                  <a:gd name="T46" fmla="*/ 248 w 477"/>
                  <a:gd name="T47" fmla="*/ 862 h 1596"/>
                  <a:gd name="T48" fmla="*/ 238 w 477"/>
                  <a:gd name="T49" fmla="*/ 757 h 1596"/>
                  <a:gd name="T50" fmla="*/ 257 w 477"/>
                  <a:gd name="T51" fmla="*/ 656 h 1596"/>
                  <a:gd name="T52" fmla="*/ 289 w 477"/>
                  <a:gd name="T53" fmla="*/ 555 h 1596"/>
                  <a:gd name="T54" fmla="*/ 335 w 477"/>
                  <a:gd name="T55" fmla="*/ 417 h 1596"/>
                  <a:gd name="T56" fmla="*/ 348 w 477"/>
                  <a:gd name="T57" fmla="*/ 325 h 1596"/>
                  <a:gd name="T58" fmla="*/ 348 w 477"/>
                  <a:gd name="T59" fmla="*/ 284 h 1596"/>
                  <a:gd name="T60" fmla="*/ 348 w 477"/>
                  <a:gd name="T61" fmla="*/ 137 h 1596"/>
                  <a:gd name="T62" fmla="*/ 353 w 477"/>
                  <a:gd name="T63" fmla="*/ 78 h 1596"/>
                  <a:gd name="T64" fmla="*/ 192 w 477"/>
                  <a:gd name="T65" fmla="*/ 27 h 1596"/>
                  <a:gd name="T66" fmla="*/ 137 w 477"/>
                  <a:gd name="T67" fmla="*/ 0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7" h="1596">
                    <a:moveTo>
                      <a:pt x="137" y="0"/>
                    </a:moveTo>
                    <a:lnTo>
                      <a:pt x="137" y="0"/>
                    </a:lnTo>
                    <a:lnTo>
                      <a:pt x="124" y="147"/>
                    </a:lnTo>
                    <a:lnTo>
                      <a:pt x="105" y="280"/>
                    </a:lnTo>
                    <a:lnTo>
                      <a:pt x="92" y="353"/>
                    </a:lnTo>
                    <a:lnTo>
                      <a:pt x="78" y="417"/>
                    </a:lnTo>
                    <a:lnTo>
                      <a:pt x="78" y="417"/>
                    </a:lnTo>
                    <a:lnTo>
                      <a:pt x="64" y="472"/>
                    </a:lnTo>
                    <a:lnTo>
                      <a:pt x="50" y="523"/>
                    </a:lnTo>
                    <a:lnTo>
                      <a:pt x="23" y="601"/>
                    </a:lnTo>
                    <a:lnTo>
                      <a:pt x="14" y="637"/>
                    </a:lnTo>
                    <a:lnTo>
                      <a:pt x="4" y="683"/>
                    </a:lnTo>
                    <a:lnTo>
                      <a:pt x="0" y="734"/>
                    </a:lnTo>
                    <a:lnTo>
                      <a:pt x="0" y="798"/>
                    </a:lnTo>
                    <a:lnTo>
                      <a:pt x="0" y="798"/>
                    </a:lnTo>
                    <a:lnTo>
                      <a:pt x="0" y="977"/>
                    </a:lnTo>
                    <a:lnTo>
                      <a:pt x="4" y="1087"/>
                    </a:lnTo>
                    <a:lnTo>
                      <a:pt x="9" y="1197"/>
                    </a:lnTo>
                    <a:lnTo>
                      <a:pt x="18" y="1307"/>
                    </a:lnTo>
                    <a:lnTo>
                      <a:pt x="32" y="1404"/>
                    </a:lnTo>
                    <a:lnTo>
                      <a:pt x="50" y="1482"/>
                    </a:lnTo>
                    <a:lnTo>
                      <a:pt x="64" y="1514"/>
                    </a:lnTo>
                    <a:lnTo>
                      <a:pt x="73" y="1537"/>
                    </a:lnTo>
                    <a:lnTo>
                      <a:pt x="73" y="1537"/>
                    </a:lnTo>
                    <a:lnTo>
                      <a:pt x="92" y="1555"/>
                    </a:lnTo>
                    <a:lnTo>
                      <a:pt x="114" y="1569"/>
                    </a:lnTo>
                    <a:lnTo>
                      <a:pt x="137" y="1582"/>
                    </a:lnTo>
                    <a:lnTo>
                      <a:pt x="165" y="1592"/>
                    </a:lnTo>
                    <a:lnTo>
                      <a:pt x="197" y="1596"/>
                    </a:lnTo>
                    <a:lnTo>
                      <a:pt x="229" y="1596"/>
                    </a:lnTo>
                    <a:lnTo>
                      <a:pt x="293" y="1596"/>
                    </a:lnTo>
                    <a:lnTo>
                      <a:pt x="358" y="1587"/>
                    </a:lnTo>
                    <a:lnTo>
                      <a:pt x="413" y="1569"/>
                    </a:lnTo>
                    <a:lnTo>
                      <a:pt x="436" y="1555"/>
                    </a:lnTo>
                    <a:lnTo>
                      <a:pt x="454" y="1541"/>
                    </a:lnTo>
                    <a:lnTo>
                      <a:pt x="468" y="1527"/>
                    </a:lnTo>
                    <a:lnTo>
                      <a:pt x="477" y="1514"/>
                    </a:lnTo>
                    <a:lnTo>
                      <a:pt x="477" y="1514"/>
                    </a:lnTo>
                    <a:lnTo>
                      <a:pt x="468" y="1472"/>
                    </a:lnTo>
                    <a:lnTo>
                      <a:pt x="436" y="1371"/>
                    </a:lnTo>
                    <a:lnTo>
                      <a:pt x="390" y="1238"/>
                    </a:lnTo>
                    <a:lnTo>
                      <a:pt x="362" y="1165"/>
                    </a:lnTo>
                    <a:lnTo>
                      <a:pt x="330" y="1092"/>
                    </a:lnTo>
                    <a:lnTo>
                      <a:pt x="330" y="1092"/>
                    </a:lnTo>
                    <a:lnTo>
                      <a:pt x="303" y="1027"/>
                    </a:lnTo>
                    <a:lnTo>
                      <a:pt x="280" y="972"/>
                    </a:lnTo>
                    <a:lnTo>
                      <a:pt x="261" y="917"/>
                    </a:lnTo>
                    <a:lnTo>
                      <a:pt x="248" y="862"/>
                    </a:lnTo>
                    <a:lnTo>
                      <a:pt x="238" y="812"/>
                    </a:lnTo>
                    <a:lnTo>
                      <a:pt x="238" y="757"/>
                    </a:lnTo>
                    <a:lnTo>
                      <a:pt x="243" y="706"/>
                    </a:lnTo>
                    <a:lnTo>
                      <a:pt x="257" y="656"/>
                    </a:lnTo>
                    <a:lnTo>
                      <a:pt x="257" y="656"/>
                    </a:lnTo>
                    <a:lnTo>
                      <a:pt x="289" y="555"/>
                    </a:lnTo>
                    <a:lnTo>
                      <a:pt x="321" y="463"/>
                    </a:lnTo>
                    <a:lnTo>
                      <a:pt x="335" y="417"/>
                    </a:lnTo>
                    <a:lnTo>
                      <a:pt x="344" y="371"/>
                    </a:lnTo>
                    <a:lnTo>
                      <a:pt x="348" y="325"/>
                    </a:lnTo>
                    <a:lnTo>
                      <a:pt x="348" y="284"/>
                    </a:lnTo>
                    <a:lnTo>
                      <a:pt x="348" y="284"/>
                    </a:lnTo>
                    <a:lnTo>
                      <a:pt x="348" y="202"/>
                    </a:lnTo>
                    <a:lnTo>
                      <a:pt x="348" y="137"/>
                    </a:lnTo>
                    <a:lnTo>
                      <a:pt x="353" y="78"/>
                    </a:lnTo>
                    <a:lnTo>
                      <a:pt x="353" y="78"/>
                    </a:lnTo>
                    <a:lnTo>
                      <a:pt x="261" y="50"/>
                    </a:lnTo>
                    <a:lnTo>
                      <a:pt x="192" y="27"/>
                    </a:lnTo>
                    <a:lnTo>
                      <a:pt x="160" y="13"/>
                    </a:lnTo>
                    <a:lnTo>
                      <a:pt x="137" y="0"/>
                    </a:lnTo>
                    <a:lnTo>
                      <a:pt x="137" y="0"/>
                    </a:lnTo>
                    <a:close/>
                  </a:path>
                </a:pathLst>
              </a:custGeom>
              <a:solidFill>
                <a:srgbClr val="7381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0" name="Freeform 40"/>
              <p:cNvSpPr>
                <a:spLocks/>
              </p:cNvSpPr>
              <p:nvPr/>
            </p:nvSpPr>
            <p:spPr bwMode="auto">
              <a:xfrm>
                <a:off x="1307" y="2000"/>
                <a:ext cx="284" cy="803"/>
              </a:xfrm>
              <a:custGeom>
                <a:avLst/>
                <a:gdLst>
                  <a:gd name="T0" fmla="*/ 137 w 284"/>
                  <a:gd name="T1" fmla="*/ 0 h 803"/>
                  <a:gd name="T2" fmla="*/ 137 w 284"/>
                  <a:gd name="T3" fmla="*/ 0 h 803"/>
                  <a:gd name="T4" fmla="*/ 169 w 284"/>
                  <a:gd name="T5" fmla="*/ 28 h 803"/>
                  <a:gd name="T6" fmla="*/ 202 w 284"/>
                  <a:gd name="T7" fmla="*/ 51 h 803"/>
                  <a:gd name="T8" fmla="*/ 238 w 284"/>
                  <a:gd name="T9" fmla="*/ 74 h 803"/>
                  <a:gd name="T10" fmla="*/ 238 w 284"/>
                  <a:gd name="T11" fmla="*/ 74 h 803"/>
                  <a:gd name="T12" fmla="*/ 266 w 284"/>
                  <a:gd name="T13" fmla="*/ 184 h 803"/>
                  <a:gd name="T14" fmla="*/ 280 w 284"/>
                  <a:gd name="T15" fmla="*/ 266 h 803"/>
                  <a:gd name="T16" fmla="*/ 284 w 284"/>
                  <a:gd name="T17" fmla="*/ 299 h 803"/>
                  <a:gd name="T18" fmla="*/ 280 w 284"/>
                  <a:gd name="T19" fmla="*/ 317 h 803"/>
                  <a:gd name="T20" fmla="*/ 280 w 284"/>
                  <a:gd name="T21" fmla="*/ 317 h 803"/>
                  <a:gd name="T22" fmla="*/ 270 w 284"/>
                  <a:gd name="T23" fmla="*/ 326 h 803"/>
                  <a:gd name="T24" fmla="*/ 252 w 284"/>
                  <a:gd name="T25" fmla="*/ 335 h 803"/>
                  <a:gd name="T26" fmla="*/ 211 w 284"/>
                  <a:gd name="T27" fmla="*/ 349 h 803"/>
                  <a:gd name="T28" fmla="*/ 160 w 284"/>
                  <a:gd name="T29" fmla="*/ 358 h 803"/>
                  <a:gd name="T30" fmla="*/ 160 w 284"/>
                  <a:gd name="T31" fmla="*/ 358 h 803"/>
                  <a:gd name="T32" fmla="*/ 174 w 284"/>
                  <a:gd name="T33" fmla="*/ 377 h 803"/>
                  <a:gd name="T34" fmla="*/ 206 w 284"/>
                  <a:gd name="T35" fmla="*/ 418 h 803"/>
                  <a:gd name="T36" fmla="*/ 220 w 284"/>
                  <a:gd name="T37" fmla="*/ 445 h 803"/>
                  <a:gd name="T38" fmla="*/ 224 w 284"/>
                  <a:gd name="T39" fmla="*/ 473 h 803"/>
                  <a:gd name="T40" fmla="*/ 224 w 284"/>
                  <a:gd name="T41" fmla="*/ 496 h 803"/>
                  <a:gd name="T42" fmla="*/ 220 w 284"/>
                  <a:gd name="T43" fmla="*/ 505 h 803"/>
                  <a:gd name="T44" fmla="*/ 215 w 284"/>
                  <a:gd name="T45" fmla="*/ 519 h 803"/>
                  <a:gd name="T46" fmla="*/ 215 w 284"/>
                  <a:gd name="T47" fmla="*/ 519 h 803"/>
                  <a:gd name="T48" fmla="*/ 151 w 284"/>
                  <a:gd name="T49" fmla="*/ 574 h 803"/>
                  <a:gd name="T50" fmla="*/ 119 w 284"/>
                  <a:gd name="T51" fmla="*/ 606 h 803"/>
                  <a:gd name="T52" fmla="*/ 87 w 284"/>
                  <a:gd name="T53" fmla="*/ 634 h 803"/>
                  <a:gd name="T54" fmla="*/ 59 w 284"/>
                  <a:gd name="T55" fmla="*/ 670 h 803"/>
                  <a:gd name="T56" fmla="*/ 32 w 284"/>
                  <a:gd name="T57" fmla="*/ 707 h 803"/>
                  <a:gd name="T58" fmla="*/ 13 w 284"/>
                  <a:gd name="T59" fmla="*/ 753 h 803"/>
                  <a:gd name="T60" fmla="*/ 0 w 284"/>
                  <a:gd name="T61" fmla="*/ 803 h 803"/>
                  <a:gd name="T62" fmla="*/ 0 w 284"/>
                  <a:gd name="T63" fmla="*/ 803 h 803"/>
                  <a:gd name="T64" fmla="*/ 0 w 284"/>
                  <a:gd name="T65" fmla="*/ 767 h 803"/>
                  <a:gd name="T66" fmla="*/ 0 w 284"/>
                  <a:gd name="T67" fmla="*/ 679 h 803"/>
                  <a:gd name="T68" fmla="*/ 9 w 284"/>
                  <a:gd name="T69" fmla="*/ 620 h 803"/>
                  <a:gd name="T70" fmla="*/ 18 w 284"/>
                  <a:gd name="T71" fmla="*/ 551 h 803"/>
                  <a:gd name="T72" fmla="*/ 32 w 284"/>
                  <a:gd name="T73" fmla="*/ 478 h 803"/>
                  <a:gd name="T74" fmla="*/ 55 w 284"/>
                  <a:gd name="T75" fmla="*/ 400 h 803"/>
                  <a:gd name="T76" fmla="*/ 55 w 284"/>
                  <a:gd name="T77" fmla="*/ 400 h 803"/>
                  <a:gd name="T78" fmla="*/ 96 w 284"/>
                  <a:gd name="T79" fmla="*/ 276 h 803"/>
                  <a:gd name="T80" fmla="*/ 124 w 284"/>
                  <a:gd name="T81" fmla="*/ 189 h 803"/>
                  <a:gd name="T82" fmla="*/ 133 w 284"/>
                  <a:gd name="T83" fmla="*/ 147 h 803"/>
                  <a:gd name="T84" fmla="*/ 137 w 284"/>
                  <a:gd name="T85" fmla="*/ 106 h 803"/>
                  <a:gd name="T86" fmla="*/ 142 w 284"/>
                  <a:gd name="T87" fmla="*/ 55 h 803"/>
                  <a:gd name="T88" fmla="*/ 137 w 284"/>
                  <a:gd name="T89" fmla="*/ 0 h 803"/>
                  <a:gd name="T90" fmla="*/ 137 w 284"/>
                  <a:gd name="T91" fmla="*/ 0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4" h="803">
                    <a:moveTo>
                      <a:pt x="137" y="0"/>
                    </a:moveTo>
                    <a:lnTo>
                      <a:pt x="137" y="0"/>
                    </a:lnTo>
                    <a:lnTo>
                      <a:pt x="169" y="28"/>
                    </a:lnTo>
                    <a:lnTo>
                      <a:pt x="202" y="51"/>
                    </a:lnTo>
                    <a:lnTo>
                      <a:pt x="238" y="74"/>
                    </a:lnTo>
                    <a:lnTo>
                      <a:pt x="238" y="74"/>
                    </a:lnTo>
                    <a:lnTo>
                      <a:pt x="266" y="184"/>
                    </a:lnTo>
                    <a:lnTo>
                      <a:pt x="280" y="266"/>
                    </a:lnTo>
                    <a:lnTo>
                      <a:pt x="284" y="299"/>
                    </a:lnTo>
                    <a:lnTo>
                      <a:pt x="280" y="317"/>
                    </a:lnTo>
                    <a:lnTo>
                      <a:pt x="280" y="317"/>
                    </a:lnTo>
                    <a:lnTo>
                      <a:pt x="270" y="326"/>
                    </a:lnTo>
                    <a:lnTo>
                      <a:pt x="252" y="335"/>
                    </a:lnTo>
                    <a:lnTo>
                      <a:pt x="211" y="349"/>
                    </a:lnTo>
                    <a:lnTo>
                      <a:pt x="160" y="358"/>
                    </a:lnTo>
                    <a:lnTo>
                      <a:pt x="160" y="358"/>
                    </a:lnTo>
                    <a:lnTo>
                      <a:pt x="174" y="377"/>
                    </a:lnTo>
                    <a:lnTo>
                      <a:pt x="206" y="418"/>
                    </a:lnTo>
                    <a:lnTo>
                      <a:pt x="220" y="445"/>
                    </a:lnTo>
                    <a:lnTo>
                      <a:pt x="224" y="473"/>
                    </a:lnTo>
                    <a:lnTo>
                      <a:pt x="224" y="496"/>
                    </a:lnTo>
                    <a:lnTo>
                      <a:pt x="220" y="505"/>
                    </a:lnTo>
                    <a:lnTo>
                      <a:pt x="215" y="519"/>
                    </a:lnTo>
                    <a:lnTo>
                      <a:pt x="215" y="519"/>
                    </a:lnTo>
                    <a:lnTo>
                      <a:pt x="151" y="574"/>
                    </a:lnTo>
                    <a:lnTo>
                      <a:pt x="119" y="606"/>
                    </a:lnTo>
                    <a:lnTo>
                      <a:pt x="87" y="634"/>
                    </a:lnTo>
                    <a:lnTo>
                      <a:pt x="59" y="670"/>
                    </a:lnTo>
                    <a:lnTo>
                      <a:pt x="32" y="707"/>
                    </a:lnTo>
                    <a:lnTo>
                      <a:pt x="13" y="753"/>
                    </a:lnTo>
                    <a:lnTo>
                      <a:pt x="0" y="803"/>
                    </a:lnTo>
                    <a:lnTo>
                      <a:pt x="0" y="803"/>
                    </a:lnTo>
                    <a:lnTo>
                      <a:pt x="0" y="767"/>
                    </a:lnTo>
                    <a:lnTo>
                      <a:pt x="0" y="679"/>
                    </a:lnTo>
                    <a:lnTo>
                      <a:pt x="9" y="620"/>
                    </a:lnTo>
                    <a:lnTo>
                      <a:pt x="18" y="551"/>
                    </a:lnTo>
                    <a:lnTo>
                      <a:pt x="32" y="478"/>
                    </a:lnTo>
                    <a:lnTo>
                      <a:pt x="55" y="400"/>
                    </a:lnTo>
                    <a:lnTo>
                      <a:pt x="55" y="400"/>
                    </a:lnTo>
                    <a:lnTo>
                      <a:pt x="96" y="276"/>
                    </a:lnTo>
                    <a:lnTo>
                      <a:pt x="124" y="189"/>
                    </a:lnTo>
                    <a:lnTo>
                      <a:pt x="133" y="147"/>
                    </a:lnTo>
                    <a:lnTo>
                      <a:pt x="137" y="106"/>
                    </a:lnTo>
                    <a:lnTo>
                      <a:pt x="142" y="55"/>
                    </a:lnTo>
                    <a:lnTo>
                      <a:pt x="137" y="0"/>
                    </a:lnTo>
                    <a:lnTo>
                      <a:pt x="137" y="0"/>
                    </a:lnTo>
                    <a:close/>
                  </a:path>
                </a:pathLst>
              </a:custGeom>
              <a:solidFill>
                <a:srgbClr val="A6B2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1" name="Freeform 41"/>
              <p:cNvSpPr>
                <a:spLocks/>
              </p:cNvSpPr>
              <p:nvPr/>
            </p:nvSpPr>
            <p:spPr bwMode="auto">
              <a:xfrm>
                <a:off x="490" y="2097"/>
                <a:ext cx="422" cy="991"/>
              </a:xfrm>
              <a:custGeom>
                <a:avLst/>
                <a:gdLst>
                  <a:gd name="T0" fmla="*/ 422 w 422"/>
                  <a:gd name="T1" fmla="*/ 0 h 991"/>
                  <a:gd name="T2" fmla="*/ 422 w 422"/>
                  <a:gd name="T3" fmla="*/ 0 h 991"/>
                  <a:gd name="T4" fmla="*/ 394 w 422"/>
                  <a:gd name="T5" fmla="*/ 0 h 991"/>
                  <a:gd name="T6" fmla="*/ 330 w 422"/>
                  <a:gd name="T7" fmla="*/ 9 h 991"/>
                  <a:gd name="T8" fmla="*/ 248 w 422"/>
                  <a:gd name="T9" fmla="*/ 32 h 991"/>
                  <a:gd name="T10" fmla="*/ 206 w 422"/>
                  <a:gd name="T11" fmla="*/ 41 h 991"/>
                  <a:gd name="T12" fmla="*/ 160 w 422"/>
                  <a:gd name="T13" fmla="*/ 59 h 991"/>
                  <a:gd name="T14" fmla="*/ 160 w 422"/>
                  <a:gd name="T15" fmla="*/ 59 h 991"/>
                  <a:gd name="T16" fmla="*/ 138 w 422"/>
                  <a:gd name="T17" fmla="*/ 124 h 991"/>
                  <a:gd name="T18" fmla="*/ 110 w 422"/>
                  <a:gd name="T19" fmla="*/ 202 h 991"/>
                  <a:gd name="T20" fmla="*/ 82 w 422"/>
                  <a:gd name="T21" fmla="*/ 303 h 991"/>
                  <a:gd name="T22" fmla="*/ 50 w 422"/>
                  <a:gd name="T23" fmla="*/ 426 h 991"/>
                  <a:gd name="T24" fmla="*/ 27 w 422"/>
                  <a:gd name="T25" fmla="*/ 569 h 991"/>
                  <a:gd name="T26" fmla="*/ 14 w 422"/>
                  <a:gd name="T27" fmla="*/ 647 h 991"/>
                  <a:gd name="T28" fmla="*/ 4 w 422"/>
                  <a:gd name="T29" fmla="*/ 725 h 991"/>
                  <a:gd name="T30" fmla="*/ 0 w 422"/>
                  <a:gd name="T31" fmla="*/ 807 h 991"/>
                  <a:gd name="T32" fmla="*/ 0 w 422"/>
                  <a:gd name="T33" fmla="*/ 894 h 991"/>
                  <a:gd name="T34" fmla="*/ 0 w 422"/>
                  <a:gd name="T35" fmla="*/ 894 h 991"/>
                  <a:gd name="T36" fmla="*/ 0 w 422"/>
                  <a:gd name="T37" fmla="*/ 908 h 991"/>
                  <a:gd name="T38" fmla="*/ 0 w 422"/>
                  <a:gd name="T39" fmla="*/ 936 h 991"/>
                  <a:gd name="T40" fmla="*/ 4 w 422"/>
                  <a:gd name="T41" fmla="*/ 954 h 991"/>
                  <a:gd name="T42" fmla="*/ 14 w 422"/>
                  <a:gd name="T43" fmla="*/ 972 h 991"/>
                  <a:gd name="T44" fmla="*/ 23 w 422"/>
                  <a:gd name="T45" fmla="*/ 982 h 991"/>
                  <a:gd name="T46" fmla="*/ 37 w 422"/>
                  <a:gd name="T47" fmla="*/ 991 h 991"/>
                  <a:gd name="T48" fmla="*/ 37 w 422"/>
                  <a:gd name="T49" fmla="*/ 991 h 991"/>
                  <a:gd name="T50" fmla="*/ 46 w 422"/>
                  <a:gd name="T51" fmla="*/ 986 h 991"/>
                  <a:gd name="T52" fmla="*/ 64 w 422"/>
                  <a:gd name="T53" fmla="*/ 972 h 991"/>
                  <a:gd name="T54" fmla="*/ 110 w 422"/>
                  <a:gd name="T55" fmla="*/ 917 h 991"/>
                  <a:gd name="T56" fmla="*/ 170 w 422"/>
                  <a:gd name="T57" fmla="*/ 830 h 991"/>
                  <a:gd name="T58" fmla="*/ 234 w 422"/>
                  <a:gd name="T59" fmla="*/ 725 h 991"/>
                  <a:gd name="T60" fmla="*/ 298 w 422"/>
                  <a:gd name="T61" fmla="*/ 619 h 991"/>
                  <a:gd name="T62" fmla="*/ 353 w 422"/>
                  <a:gd name="T63" fmla="*/ 518 h 991"/>
                  <a:gd name="T64" fmla="*/ 394 w 422"/>
                  <a:gd name="T65" fmla="*/ 436 h 991"/>
                  <a:gd name="T66" fmla="*/ 404 w 422"/>
                  <a:gd name="T67" fmla="*/ 403 h 991"/>
                  <a:gd name="T68" fmla="*/ 413 w 422"/>
                  <a:gd name="T69" fmla="*/ 381 h 991"/>
                  <a:gd name="T70" fmla="*/ 413 w 422"/>
                  <a:gd name="T71" fmla="*/ 381 h 991"/>
                  <a:gd name="T72" fmla="*/ 417 w 422"/>
                  <a:gd name="T73" fmla="*/ 344 h 991"/>
                  <a:gd name="T74" fmla="*/ 413 w 422"/>
                  <a:gd name="T75" fmla="*/ 307 h 991"/>
                  <a:gd name="T76" fmla="*/ 404 w 422"/>
                  <a:gd name="T77" fmla="*/ 220 h 991"/>
                  <a:gd name="T78" fmla="*/ 399 w 422"/>
                  <a:gd name="T79" fmla="*/ 174 h 991"/>
                  <a:gd name="T80" fmla="*/ 399 w 422"/>
                  <a:gd name="T81" fmla="*/ 119 h 991"/>
                  <a:gd name="T82" fmla="*/ 404 w 422"/>
                  <a:gd name="T83" fmla="*/ 64 h 991"/>
                  <a:gd name="T84" fmla="*/ 422 w 422"/>
                  <a:gd name="T85" fmla="*/ 0 h 991"/>
                  <a:gd name="T86" fmla="*/ 422 w 422"/>
                  <a:gd name="T87"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2" h="991">
                    <a:moveTo>
                      <a:pt x="422" y="0"/>
                    </a:moveTo>
                    <a:lnTo>
                      <a:pt x="422" y="0"/>
                    </a:lnTo>
                    <a:lnTo>
                      <a:pt x="394" y="0"/>
                    </a:lnTo>
                    <a:lnTo>
                      <a:pt x="330" y="9"/>
                    </a:lnTo>
                    <a:lnTo>
                      <a:pt x="248" y="32"/>
                    </a:lnTo>
                    <a:lnTo>
                      <a:pt x="206" y="41"/>
                    </a:lnTo>
                    <a:lnTo>
                      <a:pt x="160" y="59"/>
                    </a:lnTo>
                    <a:lnTo>
                      <a:pt x="160" y="59"/>
                    </a:lnTo>
                    <a:lnTo>
                      <a:pt x="138" y="124"/>
                    </a:lnTo>
                    <a:lnTo>
                      <a:pt x="110" y="202"/>
                    </a:lnTo>
                    <a:lnTo>
                      <a:pt x="82" y="303"/>
                    </a:lnTo>
                    <a:lnTo>
                      <a:pt x="50" y="426"/>
                    </a:lnTo>
                    <a:lnTo>
                      <a:pt x="27" y="569"/>
                    </a:lnTo>
                    <a:lnTo>
                      <a:pt x="14" y="647"/>
                    </a:lnTo>
                    <a:lnTo>
                      <a:pt x="4" y="725"/>
                    </a:lnTo>
                    <a:lnTo>
                      <a:pt x="0" y="807"/>
                    </a:lnTo>
                    <a:lnTo>
                      <a:pt x="0" y="894"/>
                    </a:lnTo>
                    <a:lnTo>
                      <a:pt x="0" y="894"/>
                    </a:lnTo>
                    <a:lnTo>
                      <a:pt x="0" y="908"/>
                    </a:lnTo>
                    <a:lnTo>
                      <a:pt x="0" y="936"/>
                    </a:lnTo>
                    <a:lnTo>
                      <a:pt x="4" y="954"/>
                    </a:lnTo>
                    <a:lnTo>
                      <a:pt x="14" y="972"/>
                    </a:lnTo>
                    <a:lnTo>
                      <a:pt x="23" y="982"/>
                    </a:lnTo>
                    <a:lnTo>
                      <a:pt x="37" y="991"/>
                    </a:lnTo>
                    <a:lnTo>
                      <a:pt x="37" y="991"/>
                    </a:lnTo>
                    <a:lnTo>
                      <a:pt x="46" y="986"/>
                    </a:lnTo>
                    <a:lnTo>
                      <a:pt x="64" y="972"/>
                    </a:lnTo>
                    <a:lnTo>
                      <a:pt x="110" y="917"/>
                    </a:lnTo>
                    <a:lnTo>
                      <a:pt x="170" y="830"/>
                    </a:lnTo>
                    <a:lnTo>
                      <a:pt x="234" y="725"/>
                    </a:lnTo>
                    <a:lnTo>
                      <a:pt x="298" y="619"/>
                    </a:lnTo>
                    <a:lnTo>
                      <a:pt x="353" y="518"/>
                    </a:lnTo>
                    <a:lnTo>
                      <a:pt x="394" y="436"/>
                    </a:lnTo>
                    <a:lnTo>
                      <a:pt x="404" y="403"/>
                    </a:lnTo>
                    <a:lnTo>
                      <a:pt x="413" y="381"/>
                    </a:lnTo>
                    <a:lnTo>
                      <a:pt x="413" y="381"/>
                    </a:lnTo>
                    <a:lnTo>
                      <a:pt x="417" y="344"/>
                    </a:lnTo>
                    <a:lnTo>
                      <a:pt x="413" y="307"/>
                    </a:lnTo>
                    <a:lnTo>
                      <a:pt x="404" y="220"/>
                    </a:lnTo>
                    <a:lnTo>
                      <a:pt x="399" y="174"/>
                    </a:lnTo>
                    <a:lnTo>
                      <a:pt x="399" y="119"/>
                    </a:lnTo>
                    <a:lnTo>
                      <a:pt x="404" y="64"/>
                    </a:lnTo>
                    <a:lnTo>
                      <a:pt x="422" y="0"/>
                    </a:lnTo>
                    <a:lnTo>
                      <a:pt x="422" y="0"/>
                    </a:lnTo>
                    <a:close/>
                  </a:path>
                </a:pathLst>
              </a:custGeom>
              <a:solidFill>
                <a:srgbClr val="7381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2" name="Freeform 42"/>
              <p:cNvSpPr>
                <a:spLocks/>
              </p:cNvSpPr>
              <p:nvPr/>
            </p:nvSpPr>
            <p:spPr bwMode="auto">
              <a:xfrm>
                <a:off x="770" y="2317"/>
                <a:ext cx="583" cy="775"/>
              </a:xfrm>
              <a:custGeom>
                <a:avLst/>
                <a:gdLst>
                  <a:gd name="T0" fmla="*/ 73 w 583"/>
                  <a:gd name="T1" fmla="*/ 427 h 775"/>
                  <a:gd name="T2" fmla="*/ 0 w 583"/>
                  <a:gd name="T3" fmla="*/ 46 h 775"/>
                  <a:gd name="T4" fmla="*/ 578 w 583"/>
                  <a:gd name="T5" fmla="*/ 0 h 775"/>
                  <a:gd name="T6" fmla="*/ 578 w 583"/>
                  <a:gd name="T7" fmla="*/ 0 h 775"/>
                  <a:gd name="T8" fmla="*/ 578 w 583"/>
                  <a:gd name="T9" fmla="*/ 344 h 775"/>
                  <a:gd name="T10" fmla="*/ 583 w 583"/>
                  <a:gd name="T11" fmla="*/ 762 h 775"/>
                  <a:gd name="T12" fmla="*/ 170 w 583"/>
                  <a:gd name="T13" fmla="*/ 775 h 775"/>
                  <a:gd name="T14" fmla="*/ 73 w 583"/>
                  <a:gd name="T15" fmla="*/ 427 h 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775">
                    <a:moveTo>
                      <a:pt x="73" y="427"/>
                    </a:moveTo>
                    <a:lnTo>
                      <a:pt x="0" y="46"/>
                    </a:lnTo>
                    <a:lnTo>
                      <a:pt x="578" y="0"/>
                    </a:lnTo>
                    <a:lnTo>
                      <a:pt x="578" y="0"/>
                    </a:lnTo>
                    <a:lnTo>
                      <a:pt x="578" y="344"/>
                    </a:lnTo>
                    <a:lnTo>
                      <a:pt x="583" y="762"/>
                    </a:lnTo>
                    <a:lnTo>
                      <a:pt x="170" y="775"/>
                    </a:lnTo>
                    <a:lnTo>
                      <a:pt x="73" y="427"/>
                    </a:lnTo>
                    <a:close/>
                  </a:path>
                </a:pathLst>
              </a:custGeom>
              <a:solidFill>
                <a:srgbClr val="DFF1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3" name="Freeform 43"/>
              <p:cNvSpPr>
                <a:spLocks/>
              </p:cNvSpPr>
              <p:nvPr/>
            </p:nvSpPr>
            <p:spPr bwMode="auto">
              <a:xfrm>
                <a:off x="793" y="2299"/>
                <a:ext cx="578" cy="770"/>
              </a:xfrm>
              <a:custGeom>
                <a:avLst/>
                <a:gdLst>
                  <a:gd name="T0" fmla="*/ 59 w 578"/>
                  <a:gd name="T1" fmla="*/ 665 h 770"/>
                  <a:gd name="T2" fmla="*/ 0 w 578"/>
                  <a:gd name="T3" fmla="*/ 36 h 770"/>
                  <a:gd name="T4" fmla="*/ 578 w 578"/>
                  <a:gd name="T5" fmla="*/ 0 h 770"/>
                  <a:gd name="T6" fmla="*/ 569 w 578"/>
                  <a:gd name="T7" fmla="*/ 747 h 770"/>
                  <a:gd name="T8" fmla="*/ 119 w 578"/>
                  <a:gd name="T9" fmla="*/ 770 h 770"/>
                  <a:gd name="T10" fmla="*/ 59 w 578"/>
                  <a:gd name="T11" fmla="*/ 665 h 770"/>
                </a:gdLst>
                <a:ahLst/>
                <a:cxnLst>
                  <a:cxn ang="0">
                    <a:pos x="T0" y="T1"/>
                  </a:cxn>
                  <a:cxn ang="0">
                    <a:pos x="T2" y="T3"/>
                  </a:cxn>
                  <a:cxn ang="0">
                    <a:pos x="T4" y="T5"/>
                  </a:cxn>
                  <a:cxn ang="0">
                    <a:pos x="T6" y="T7"/>
                  </a:cxn>
                  <a:cxn ang="0">
                    <a:pos x="T8" y="T9"/>
                  </a:cxn>
                  <a:cxn ang="0">
                    <a:pos x="T10" y="T11"/>
                  </a:cxn>
                </a:cxnLst>
                <a:rect l="0" t="0" r="r" b="b"/>
                <a:pathLst>
                  <a:path w="578" h="770">
                    <a:moveTo>
                      <a:pt x="59" y="665"/>
                    </a:moveTo>
                    <a:lnTo>
                      <a:pt x="0" y="36"/>
                    </a:lnTo>
                    <a:lnTo>
                      <a:pt x="578" y="0"/>
                    </a:lnTo>
                    <a:lnTo>
                      <a:pt x="569" y="747"/>
                    </a:lnTo>
                    <a:lnTo>
                      <a:pt x="119" y="770"/>
                    </a:lnTo>
                    <a:lnTo>
                      <a:pt x="59" y="665"/>
                    </a:lnTo>
                    <a:close/>
                  </a:path>
                </a:pathLst>
              </a:custGeom>
              <a:solidFill>
                <a:srgbClr val="F4FA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4" name="Freeform 44"/>
              <p:cNvSpPr>
                <a:spLocks/>
              </p:cNvSpPr>
              <p:nvPr/>
            </p:nvSpPr>
            <p:spPr bwMode="auto">
              <a:xfrm>
                <a:off x="751" y="2358"/>
                <a:ext cx="574" cy="776"/>
              </a:xfrm>
              <a:custGeom>
                <a:avLst/>
                <a:gdLst>
                  <a:gd name="T0" fmla="*/ 574 w 574"/>
                  <a:gd name="T1" fmla="*/ 730 h 776"/>
                  <a:gd name="T2" fmla="*/ 574 w 574"/>
                  <a:gd name="T3" fmla="*/ 730 h 776"/>
                  <a:gd name="T4" fmla="*/ 574 w 574"/>
                  <a:gd name="T5" fmla="*/ 404 h 776"/>
                  <a:gd name="T6" fmla="*/ 574 w 574"/>
                  <a:gd name="T7" fmla="*/ 0 h 776"/>
                  <a:gd name="T8" fmla="*/ 574 w 574"/>
                  <a:gd name="T9" fmla="*/ 0 h 776"/>
                  <a:gd name="T10" fmla="*/ 322 w 574"/>
                  <a:gd name="T11" fmla="*/ 14 h 776"/>
                  <a:gd name="T12" fmla="*/ 133 w 574"/>
                  <a:gd name="T13" fmla="*/ 23 h 776"/>
                  <a:gd name="T14" fmla="*/ 0 w 574"/>
                  <a:gd name="T15" fmla="*/ 37 h 776"/>
                  <a:gd name="T16" fmla="*/ 0 w 574"/>
                  <a:gd name="T17" fmla="*/ 37 h 776"/>
                  <a:gd name="T18" fmla="*/ 42 w 574"/>
                  <a:gd name="T19" fmla="*/ 344 h 776"/>
                  <a:gd name="T20" fmla="*/ 65 w 574"/>
                  <a:gd name="T21" fmla="*/ 592 h 776"/>
                  <a:gd name="T22" fmla="*/ 74 w 574"/>
                  <a:gd name="T23" fmla="*/ 698 h 776"/>
                  <a:gd name="T24" fmla="*/ 74 w 574"/>
                  <a:gd name="T25" fmla="*/ 776 h 776"/>
                  <a:gd name="T26" fmla="*/ 574 w 574"/>
                  <a:gd name="T27" fmla="*/ 730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4" h="776">
                    <a:moveTo>
                      <a:pt x="574" y="730"/>
                    </a:moveTo>
                    <a:lnTo>
                      <a:pt x="574" y="730"/>
                    </a:lnTo>
                    <a:lnTo>
                      <a:pt x="574" y="404"/>
                    </a:lnTo>
                    <a:lnTo>
                      <a:pt x="574" y="0"/>
                    </a:lnTo>
                    <a:lnTo>
                      <a:pt x="574" y="0"/>
                    </a:lnTo>
                    <a:lnTo>
                      <a:pt x="322" y="14"/>
                    </a:lnTo>
                    <a:lnTo>
                      <a:pt x="133" y="23"/>
                    </a:lnTo>
                    <a:lnTo>
                      <a:pt x="0" y="37"/>
                    </a:lnTo>
                    <a:lnTo>
                      <a:pt x="0" y="37"/>
                    </a:lnTo>
                    <a:lnTo>
                      <a:pt x="42" y="344"/>
                    </a:lnTo>
                    <a:lnTo>
                      <a:pt x="65" y="592"/>
                    </a:lnTo>
                    <a:lnTo>
                      <a:pt x="74" y="698"/>
                    </a:lnTo>
                    <a:lnTo>
                      <a:pt x="74" y="776"/>
                    </a:lnTo>
                    <a:lnTo>
                      <a:pt x="574" y="730"/>
                    </a:lnTo>
                    <a:close/>
                  </a:path>
                </a:pathLst>
              </a:custGeom>
              <a:solidFill>
                <a:srgbClr val="CFBD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5" name="Freeform 45"/>
              <p:cNvSpPr>
                <a:spLocks/>
              </p:cNvSpPr>
              <p:nvPr/>
            </p:nvSpPr>
            <p:spPr bwMode="auto">
              <a:xfrm>
                <a:off x="1086" y="2707"/>
                <a:ext cx="331" cy="252"/>
              </a:xfrm>
              <a:custGeom>
                <a:avLst/>
                <a:gdLst>
                  <a:gd name="T0" fmla="*/ 10 w 331"/>
                  <a:gd name="T1" fmla="*/ 110 h 252"/>
                  <a:gd name="T2" fmla="*/ 65 w 331"/>
                  <a:gd name="T3" fmla="*/ 105 h 252"/>
                  <a:gd name="T4" fmla="*/ 88 w 331"/>
                  <a:gd name="T5" fmla="*/ 87 h 252"/>
                  <a:gd name="T6" fmla="*/ 124 w 331"/>
                  <a:gd name="T7" fmla="*/ 41 h 252"/>
                  <a:gd name="T8" fmla="*/ 170 w 331"/>
                  <a:gd name="T9" fmla="*/ 0 h 252"/>
                  <a:gd name="T10" fmla="*/ 244 w 331"/>
                  <a:gd name="T11" fmla="*/ 0 h 252"/>
                  <a:gd name="T12" fmla="*/ 289 w 331"/>
                  <a:gd name="T13" fmla="*/ 9 h 252"/>
                  <a:gd name="T14" fmla="*/ 308 w 331"/>
                  <a:gd name="T15" fmla="*/ 5 h 252"/>
                  <a:gd name="T16" fmla="*/ 312 w 331"/>
                  <a:gd name="T17" fmla="*/ 9 h 252"/>
                  <a:gd name="T18" fmla="*/ 312 w 331"/>
                  <a:gd name="T19" fmla="*/ 27 h 252"/>
                  <a:gd name="T20" fmla="*/ 299 w 331"/>
                  <a:gd name="T21" fmla="*/ 41 h 252"/>
                  <a:gd name="T22" fmla="*/ 280 w 331"/>
                  <a:gd name="T23" fmla="*/ 46 h 252"/>
                  <a:gd name="T24" fmla="*/ 317 w 331"/>
                  <a:gd name="T25" fmla="*/ 55 h 252"/>
                  <a:gd name="T26" fmla="*/ 326 w 331"/>
                  <a:gd name="T27" fmla="*/ 64 h 252"/>
                  <a:gd name="T28" fmla="*/ 331 w 331"/>
                  <a:gd name="T29" fmla="*/ 78 h 252"/>
                  <a:gd name="T30" fmla="*/ 322 w 331"/>
                  <a:gd name="T31" fmla="*/ 96 h 252"/>
                  <a:gd name="T32" fmla="*/ 322 w 331"/>
                  <a:gd name="T33" fmla="*/ 128 h 252"/>
                  <a:gd name="T34" fmla="*/ 326 w 331"/>
                  <a:gd name="T35" fmla="*/ 138 h 252"/>
                  <a:gd name="T36" fmla="*/ 322 w 331"/>
                  <a:gd name="T37" fmla="*/ 151 h 252"/>
                  <a:gd name="T38" fmla="*/ 312 w 331"/>
                  <a:gd name="T39" fmla="*/ 165 h 252"/>
                  <a:gd name="T40" fmla="*/ 317 w 331"/>
                  <a:gd name="T41" fmla="*/ 179 h 252"/>
                  <a:gd name="T42" fmla="*/ 317 w 331"/>
                  <a:gd name="T43" fmla="*/ 202 h 252"/>
                  <a:gd name="T44" fmla="*/ 312 w 331"/>
                  <a:gd name="T45" fmla="*/ 206 h 252"/>
                  <a:gd name="T46" fmla="*/ 303 w 331"/>
                  <a:gd name="T47" fmla="*/ 220 h 252"/>
                  <a:gd name="T48" fmla="*/ 303 w 331"/>
                  <a:gd name="T49" fmla="*/ 229 h 252"/>
                  <a:gd name="T50" fmla="*/ 289 w 331"/>
                  <a:gd name="T51" fmla="*/ 243 h 252"/>
                  <a:gd name="T52" fmla="*/ 248 w 331"/>
                  <a:gd name="T53" fmla="*/ 252 h 252"/>
                  <a:gd name="T54" fmla="*/ 216 w 331"/>
                  <a:gd name="T55" fmla="*/ 248 h 252"/>
                  <a:gd name="T56" fmla="*/ 106 w 331"/>
                  <a:gd name="T57" fmla="*/ 234 h 252"/>
                  <a:gd name="T58" fmla="*/ 74 w 331"/>
                  <a:gd name="T59" fmla="*/ 229 h 252"/>
                  <a:gd name="T60" fmla="*/ 19 w 331"/>
                  <a:gd name="T61" fmla="*/ 238 h 252"/>
                  <a:gd name="T62" fmla="*/ 14 w 331"/>
                  <a:gd name="T63" fmla="*/ 229 h 252"/>
                  <a:gd name="T64" fmla="*/ 0 w 331"/>
                  <a:gd name="T65" fmla="*/ 188 h 252"/>
                  <a:gd name="T66" fmla="*/ 0 w 331"/>
                  <a:gd name="T67" fmla="*/ 138 h 252"/>
                  <a:gd name="T68" fmla="*/ 10 w 331"/>
                  <a:gd name="T69" fmla="*/ 11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1" h="252">
                    <a:moveTo>
                      <a:pt x="10" y="110"/>
                    </a:moveTo>
                    <a:lnTo>
                      <a:pt x="10" y="110"/>
                    </a:lnTo>
                    <a:lnTo>
                      <a:pt x="37" y="110"/>
                    </a:lnTo>
                    <a:lnTo>
                      <a:pt x="65" y="105"/>
                    </a:lnTo>
                    <a:lnTo>
                      <a:pt x="74" y="96"/>
                    </a:lnTo>
                    <a:lnTo>
                      <a:pt x="88" y="87"/>
                    </a:lnTo>
                    <a:lnTo>
                      <a:pt x="88" y="87"/>
                    </a:lnTo>
                    <a:lnTo>
                      <a:pt x="124" y="41"/>
                    </a:lnTo>
                    <a:lnTo>
                      <a:pt x="147" y="18"/>
                    </a:lnTo>
                    <a:lnTo>
                      <a:pt x="170" y="0"/>
                    </a:lnTo>
                    <a:lnTo>
                      <a:pt x="244" y="0"/>
                    </a:lnTo>
                    <a:lnTo>
                      <a:pt x="244" y="0"/>
                    </a:lnTo>
                    <a:lnTo>
                      <a:pt x="267" y="5"/>
                    </a:lnTo>
                    <a:lnTo>
                      <a:pt x="289" y="9"/>
                    </a:lnTo>
                    <a:lnTo>
                      <a:pt x="299" y="9"/>
                    </a:lnTo>
                    <a:lnTo>
                      <a:pt x="308" y="5"/>
                    </a:lnTo>
                    <a:lnTo>
                      <a:pt x="308" y="5"/>
                    </a:lnTo>
                    <a:lnTo>
                      <a:pt x="312" y="9"/>
                    </a:lnTo>
                    <a:lnTo>
                      <a:pt x="317" y="18"/>
                    </a:lnTo>
                    <a:lnTo>
                      <a:pt x="312" y="27"/>
                    </a:lnTo>
                    <a:lnTo>
                      <a:pt x="308" y="32"/>
                    </a:lnTo>
                    <a:lnTo>
                      <a:pt x="299" y="41"/>
                    </a:lnTo>
                    <a:lnTo>
                      <a:pt x="280" y="46"/>
                    </a:lnTo>
                    <a:lnTo>
                      <a:pt x="280" y="46"/>
                    </a:lnTo>
                    <a:lnTo>
                      <a:pt x="299" y="50"/>
                    </a:lnTo>
                    <a:lnTo>
                      <a:pt x="317" y="55"/>
                    </a:lnTo>
                    <a:lnTo>
                      <a:pt x="326" y="64"/>
                    </a:lnTo>
                    <a:lnTo>
                      <a:pt x="326" y="64"/>
                    </a:lnTo>
                    <a:lnTo>
                      <a:pt x="331" y="73"/>
                    </a:lnTo>
                    <a:lnTo>
                      <a:pt x="331" y="78"/>
                    </a:lnTo>
                    <a:lnTo>
                      <a:pt x="322" y="96"/>
                    </a:lnTo>
                    <a:lnTo>
                      <a:pt x="322" y="96"/>
                    </a:lnTo>
                    <a:lnTo>
                      <a:pt x="317" y="115"/>
                    </a:lnTo>
                    <a:lnTo>
                      <a:pt x="322" y="128"/>
                    </a:lnTo>
                    <a:lnTo>
                      <a:pt x="322" y="128"/>
                    </a:lnTo>
                    <a:lnTo>
                      <a:pt x="326" y="138"/>
                    </a:lnTo>
                    <a:lnTo>
                      <a:pt x="326" y="147"/>
                    </a:lnTo>
                    <a:lnTo>
                      <a:pt x="322" y="151"/>
                    </a:lnTo>
                    <a:lnTo>
                      <a:pt x="322" y="151"/>
                    </a:lnTo>
                    <a:lnTo>
                      <a:pt x="312" y="165"/>
                    </a:lnTo>
                    <a:lnTo>
                      <a:pt x="317" y="179"/>
                    </a:lnTo>
                    <a:lnTo>
                      <a:pt x="317" y="179"/>
                    </a:lnTo>
                    <a:lnTo>
                      <a:pt x="317" y="197"/>
                    </a:lnTo>
                    <a:lnTo>
                      <a:pt x="317" y="202"/>
                    </a:lnTo>
                    <a:lnTo>
                      <a:pt x="312" y="206"/>
                    </a:lnTo>
                    <a:lnTo>
                      <a:pt x="312" y="206"/>
                    </a:lnTo>
                    <a:lnTo>
                      <a:pt x="303" y="216"/>
                    </a:lnTo>
                    <a:lnTo>
                      <a:pt x="303" y="220"/>
                    </a:lnTo>
                    <a:lnTo>
                      <a:pt x="303" y="229"/>
                    </a:lnTo>
                    <a:lnTo>
                      <a:pt x="303" y="229"/>
                    </a:lnTo>
                    <a:lnTo>
                      <a:pt x="299" y="238"/>
                    </a:lnTo>
                    <a:lnTo>
                      <a:pt x="289" y="243"/>
                    </a:lnTo>
                    <a:lnTo>
                      <a:pt x="276" y="252"/>
                    </a:lnTo>
                    <a:lnTo>
                      <a:pt x="248" y="252"/>
                    </a:lnTo>
                    <a:lnTo>
                      <a:pt x="248" y="252"/>
                    </a:lnTo>
                    <a:lnTo>
                      <a:pt x="216" y="248"/>
                    </a:lnTo>
                    <a:lnTo>
                      <a:pt x="179" y="243"/>
                    </a:lnTo>
                    <a:lnTo>
                      <a:pt x="106" y="234"/>
                    </a:lnTo>
                    <a:lnTo>
                      <a:pt x="106" y="234"/>
                    </a:lnTo>
                    <a:lnTo>
                      <a:pt x="74" y="229"/>
                    </a:lnTo>
                    <a:lnTo>
                      <a:pt x="46" y="234"/>
                    </a:lnTo>
                    <a:lnTo>
                      <a:pt x="19" y="238"/>
                    </a:lnTo>
                    <a:lnTo>
                      <a:pt x="19" y="238"/>
                    </a:lnTo>
                    <a:lnTo>
                      <a:pt x="14" y="229"/>
                    </a:lnTo>
                    <a:lnTo>
                      <a:pt x="5" y="206"/>
                    </a:lnTo>
                    <a:lnTo>
                      <a:pt x="0" y="188"/>
                    </a:lnTo>
                    <a:lnTo>
                      <a:pt x="0" y="165"/>
                    </a:lnTo>
                    <a:lnTo>
                      <a:pt x="0" y="138"/>
                    </a:lnTo>
                    <a:lnTo>
                      <a:pt x="10" y="110"/>
                    </a:lnTo>
                    <a:lnTo>
                      <a:pt x="10" y="110"/>
                    </a:lnTo>
                    <a:close/>
                  </a:path>
                </a:pathLst>
              </a:custGeom>
              <a:solidFill>
                <a:srgbClr val="EFB8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6" name="Freeform 46"/>
              <p:cNvSpPr>
                <a:spLocks/>
              </p:cNvSpPr>
              <p:nvPr/>
            </p:nvSpPr>
            <p:spPr bwMode="auto">
              <a:xfrm>
                <a:off x="981" y="2753"/>
                <a:ext cx="202" cy="252"/>
              </a:xfrm>
              <a:custGeom>
                <a:avLst/>
                <a:gdLst>
                  <a:gd name="T0" fmla="*/ 18 w 202"/>
                  <a:gd name="T1" fmla="*/ 41 h 252"/>
                  <a:gd name="T2" fmla="*/ 18 w 202"/>
                  <a:gd name="T3" fmla="*/ 41 h 252"/>
                  <a:gd name="T4" fmla="*/ 37 w 202"/>
                  <a:gd name="T5" fmla="*/ 41 h 252"/>
                  <a:gd name="T6" fmla="*/ 73 w 202"/>
                  <a:gd name="T7" fmla="*/ 37 h 252"/>
                  <a:gd name="T8" fmla="*/ 115 w 202"/>
                  <a:gd name="T9" fmla="*/ 23 h 252"/>
                  <a:gd name="T10" fmla="*/ 137 w 202"/>
                  <a:gd name="T11" fmla="*/ 14 h 252"/>
                  <a:gd name="T12" fmla="*/ 156 w 202"/>
                  <a:gd name="T13" fmla="*/ 0 h 252"/>
                  <a:gd name="T14" fmla="*/ 156 w 202"/>
                  <a:gd name="T15" fmla="*/ 0 h 252"/>
                  <a:gd name="T16" fmla="*/ 151 w 202"/>
                  <a:gd name="T17" fmla="*/ 23 h 252"/>
                  <a:gd name="T18" fmla="*/ 151 w 202"/>
                  <a:gd name="T19" fmla="*/ 73 h 252"/>
                  <a:gd name="T20" fmla="*/ 156 w 202"/>
                  <a:gd name="T21" fmla="*/ 110 h 252"/>
                  <a:gd name="T22" fmla="*/ 165 w 202"/>
                  <a:gd name="T23" fmla="*/ 147 h 252"/>
                  <a:gd name="T24" fmla="*/ 179 w 202"/>
                  <a:gd name="T25" fmla="*/ 188 h 252"/>
                  <a:gd name="T26" fmla="*/ 202 w 202"/>
                  <a:gd name="T27" fmla="*/ 229 h 252"/>
                  <a:gd name="T28" fmla="*/ 202 w 202"/>
                  <a:gd name="T29" fmla="*/ 229 h 252"/>
                  <a:gd name="T30" fmla="*/ 188 w 202"/>
                  <a:gd name="T31" fmla="*/ 225 h 252"/>
                  <a:gd name="T32" fmla="*/ 147 w 202"/>
                  <a:gd name="T33" fmla="*/ 225 h 252"/>
                  <a:gd name="T34" fmla="*/ 124 w 202"/>
                  <a:gd name="T35" fmla="*/ 225 h 252"/>
                  <a:gd name="T36" fmla="*/ 96 w 202"/>
                  <a:gd name="T37" fmla="*/ 229 h 252"/>
                  <a:gd name="T38" fmla="*/ 64 w 202"/>
                  <a:gd name="T39" fmla="*/ 238 h 252"/>
                  <a:gd name="T40" fmla="*/ 32 w 202"/>
                  <a:gd name="T41" fmla="*/ 252 h 252"/>
                  <a:gd name="T42" fmla="*/ 32 w 202"/>
                  <a:gd name="T43" fmla="*/ 252 h 252"/>
                  <a:gd name="T44" fmla="*/ 23 w 202"/>
                  <a:gd name="T45" fmla="*/ 238 h 252"/>
                  <a:gd name="T46" fmla="*/ 14 w 202"/>
                  <a:gd name="T47" fmla="*/ 220 h 252"/>
                  <a:gd name="T48" fmla="*/ 9 w 202"/>
                  <a:gd name="T49" fmla="*/ 192 h 252"/>
                  <a:gd name="T50" fmla="*/ 0 w 202"/>
                  <a:gd name="T51" fmla="*/ 165 h 252"/>
                  <a:gd name="T52" fmla="*/ 0 w 202"/>
                  <a:gd name="T53" fmla="*/ 128 h 252"/>
                  <a:gd name="T54" fmla="*/ 4 w 202"/>
                  <a:gd name="T55" fmla="*/ 87 h 252"/>
                  <a:gd name="T56" fmla="*/ 18 w 202"/>
                  <a:gd name="T57" fmla="*/ 41 h 252"/>
                  <a:gd name="T58" fmla="*/ 18 w 202"/>
                  <a:gd name="T59" fmla="*/ 4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252">
                    <a:moveTo>
                      <a:pt x="18" y="41"/>
                    </a:moveTo>
                    <a:lnTo>
                      <a:pt x="18" y="41"/>
                    </a:lnTo>
                    <a:lnTo>
                      <a:pt x="37" y="41"/>
                    </a:lnTo>
                    <a:lnTo>
                      <a:pt x="73" y="37"/>
                    </a:lnTo>
                    <a:lnTo>
                      <a:pt x="115" y="23"/>
                    </a:lnTo>
                    <a:lnTo>
                      <a:pt x="137" y="14"/>
                    </a:lnTo>
                    <a:lnTo>
                      <a:pt x="156" y="0"/>
                    </a:lnTo>
                    <a:lnTo>
                      <a:pt x="156" y="0"/>
                    </a:lnTo>
                    <a:lnTo>
                      <a:pt x="151" y="23"/>
                    </a:lnTo>
                    <a:lnTo>
                      <a:pt x="151" y="73"/>
                    </a:lnTo>
                    <a:lnTo>
                      <a:pt x="156" y="110"/>
                    </a:lnTo>
                    <a:lnTo>
                      <a:pt x="165" y="147"/>
                    </a:lnTo>
                    <a:lnTo>
                      <a:pt x="179" y="188"/>
                    </a:lnTo>
                    <a:lnTo>
                      <a:pt x="202" y="229"/>
                    </a:lnTo>
                    <a:lnTo>
                      <a:pt x="202" y="229"/>
                    </a:lnTo>
                    <a:lnTo>
                      <a:pt x="188" y="225"/>
                    </a:lnTo>
                    <a:lnTo>
                      <a:pt x="147" y="225"/>
                    </a:lnTo>
                    <a:lnTo>
                      <a:pt x="124" y="225"/>
                    </a:lnTo>
                    <a:lnTo>
                      <a:pt x="96" y="229"/>
                    </a:lnTo>
                    <a:lnTo>
                      <a:pt x="64" y="238"/>
                    </a:lnTo>
                    <a:lnTo>
                      <a:pt x="32" y="252"/>
                    </a:lnTo>
                    <a:lnTo>
                      <a:pt x="32" y="252"/>
                    </a:lnTo>
                    <a:lnTo>
                      <a:pt x="23" y="238"/>
                    </a:lnTo>
                    <a:lnTo>
                      <a:pt x="14" y="220"/>
                    </a:lnTo>
                    <a:lnTo>
                      <a:pt x="9" y="192"/>
                    </a:lnTo>
                    <a:lnTo>
                      <a:pt x="0" y="165"/>
                    </a:lnTo>
                    <a:lnTo>
                      <a:pt x="0" y="128"/>
                    </a:lnTo>
                    <a:lnTo>
                      <a:pt x="4" y="87"/>
                    </a:lnTo>
                    <a:lnTo>
                      <a:pt x="18" y="41"/>
                    </a:lnTo>
                    <a:lnTo>
                      <a:pt x="18" y="41"/>
                    </a:lnTo>
                    <a:close/>
                  </a:path>
                </a:pathLst>
              </a:custGeom>
              <a:solidFill>
                <a:srgbClr val="F1F9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7" name="Freeform 47"/>
              <p:cNvSpPr>
                <a:spLocks/>
              </p:cNvSpPr>
              <p:nvPr/>
            </p:nvSpPr>
            <p:spPr bwMode="auto">
              <a:xfrm>
                <a:off x="490" y="2767"/>
                <a:ext cx="601" cy="357"/>
              </a:xfrm>
              <a:custGeom>
                <a:avLst/>
                <a:gdLst>
                  <a:gd name="T0" fmla="*/ 4 w 601"/>
                  <a:gd name="T1" fmla="*/ 133 h 357"/>
                  <a:gd name="T2" fmla="*/ 4 w 601"/>
                  <a:gd name="T3" fmla="*/ 133 h 357"/>
                  <a:gd name="T4" fmla="*/ 0 w 601"/>
                  <a:gd name="T5" fmla="*/ 156 h 357"/>
                  <a:gd name="T6" fmla="*/ 0 w 601"/>
                  <a:gd name="T7" fmla="*/ 215 h 357"/>
                  <a:gd name="T8" fmla="*/ 0 w 601"/>
                  <a:gd name="T9" fmla="*/ 284 h 357"/>
                  <a:gd name="T10" fmla="*/ 9 w 601"/>
                  <a:gd name="T11" fmla="*/ 312 h 357"/>
                  <a:gd name="T12" fmla="*/ 18 w 601"/>
                  <a:gd name="T13" fmla="*/ 334 h 357"/>
                  <a:gd name="T14" fmla="*/ 18 w 601"/>
                  <a:gd name="T15" fmla="*/ 334 h 357"/>
                  <a:gd name="T16" fmla="*/ 27 w 601"/>
                  <a:gd name="T17" fmla="*/ 344 h 357"/>
                  <a:gd name="T18" fmla="*/ 41 w 601"/>
                  <a:gd name="T19" fmla="*/ 348 h 357"/>
                  <a:gd name="T20" fmla="*/ 92 w 601"/>
                  <a:gd name="T21" fmla="*/ 357 h 357"/>
                  <a:gd name="T22" fmla="*/ 165 w 601"/>
                  <a:gd name="T23" fmla="*/ 357 h 357"/>
                  <a:gd name="T24" fmla="*/ 248 w 601"/>
                  <a:gd name="T25" fmla="*/ 348 h 357"/>
                  <a:gd name="T26" fmla="*/ 339 w 601"/>
                  <a:gd name="T27" fmla="*/ 334 h 357"/>
                  <a:gd name="T28" fmla="*/ 436 w 601"/>
                  <a:gd name="T29" fmla="*/ 312 h 357"/>
                  <a:gd name="T30" fmla="*/ 523 w 601"/>
                  <a:gd name="T31" fmla="*/ 279 h 357"/>
                  <a:gd name="T32" fmla="*/ 564 w 601"/>
                  <a:gd name="T33" fmla="*/ 261 h 357"/>
                  <a:gd name="T34" fmla="*/ 601 w 601"/>
                  <a:gd name="T35" fmla="*/ 238 h 357"/>
                  <a:gd name="T36" fmla="*/ 601 w 601"/>
                  <a:gd name="T37" fmla="*/ 238 h 357"/>
                  <a:gd name="T38" fmla="*/ 587 w 601"/>
                  <a:gd name="T39" fmla="*/ 220 h 357"/>
                  <a:gd name="T40" fmla="*/ 573 w 601"/>
                  <a:gd name="T41" fmla="*/ 197 h 357"/>
                  <a:gd name="T42" fmla="*/ 560 w 601"/>
                  <a:gd name="T43" fmla="*/ 169 h 357"/>
                  <a:gd name="T44" fmla="*/ 550 w 601"/>
                  <a:gd name="T45" fmla="*/ 133 h 357"/>
                  <a:gd name="T46" fmla="*/ 546 w 601"/>
                  <a:gd name="T47" fmla="*/ 96 h 357"/>
                  <a:gd name="T48" fmla="*/ 550 w 601"/>
                  <a:gd name="T49" fmla="*/ 50 h 357"/>
                  <a:gd name="T50" fmla="*/ 560 w 601"/>
                  <a:gd name="T51" fmla="*/ 27 h 357"/>
                  <a:gd name="T52" fmla="*/ 564 w 601"/>
                  <a:gd name="T53" fmla="*/ 0 h 357"/>
                  <a:gd name="T54" fmla="*/ 564 w 601"/>
                  <a:gd name="T55" fmla="*/ 0 h 357"/>
                  <a:gd name="T56" fmla="*/ 546 w 601"/>
                  <a:gd name="T57" fmla="*/ 9 h 357"/>
                  <a:gd name="T58" fmla="*/ 495 w 601"/>
                  <a:gd name="T59" fmla="*/ 27 h 357"/>
                  <a:gd name="T60" fmla="*/ 459 w 601"/>
                  <a:gd name="T61" fmla="*/ 36 h 357"/>
                  <a:gd name="T62" fmla="*/ 413 w 601"/>
                  <a:gd name="T63" fmla="*/ 45 h 357"/>
                  <a:gd name="T64" fmla="*/ 367 w 601"/>
                  <a:gd name="T65" fmla="*/ 45 h 357"/>
                  <a:gd name="T66" fmla="*/ 321 w 601"/>
                  <a:gd name="T67" fmla="*/ 45 h 357"/>
                  <a:gd name="T68" fmla="*/ 321 w 601"/>
                  <a:gd name="T69" fmla="*/ 45 h 357"/>
                  <a:gd name="T70" fmla="*/ 225 w 601"/>
                  <a:gd name="T71" fmla="*/ 45 h 357"/>
                  <a:gd name="T72" fmla="*/ 151 w 601"/>
                  <a:gd name="T73" fmla="*/ 45 h 357"/>
                  <a:gd name="T74" fmla="*/ 87 w 601"/>
                  <a:gd name="T75" fmla="*/ 50 h 357"/>
                  <a:gd name="T76" fmla="*/ 4 w 601"/>
                  <a:gd name="T77" fmla="*/ 133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1" h="357">
                    <a:moveTo>
                      <a:pt x="4" y="133"/>
                    </a:moveTo>
                    <a:lnTo>
                      <a:pt x="4" y="133"/>
                    </a:lnTo>
                    <a:lnTo>
                      <a:pt x="0" y="156"/>
                    </a:lnTo>
                    <a:lnTo>
                      <a:pt x="0" y="215"/>
                    </a:lnTo>
                    <a:lnTo>
                      <a:pt x="0" y="284"/>
                    </a:lnTo>
                    <a:lnTo>
                      <a:pt x="9" y="312"/>
                    </a:lnTo>
                    <a:lnTo>
                      <a:pt x="18" y="334"/>
                    </a:lnTo>
                    <a:lnTo>
                      <a:pt x="18" y="334"/>
                    </a:lnTo>
                    <a:lnTo>
                      <a:pt x="27" y="344"/>
                    </a:lnTo>
                    <a:lnTo>
                      <a:pt x="41" y="348"/>
                    </a:lnTo>
                    <a:lnTo>
                      <a:pt x="92" y="357"/>
                    </a:lnTo>
                    <a:lnTo>
                      <a:pt x="165" y="357"/>
                    </a:lnTo>
                    <a:lnTo>
                      <a:pt x="248" y="348"/>
                    </a:lnTo>
                    <a:lnTo>
                      <a:pt x="339" y="334"/>
                    </a:lnTo>
                    <a:lnTo>
                      <a:pt x="436" y="312"/>
                    </a:lnTo>
                    <a:lnTo>
                      <a:pt x="523" y="279"/>
                    </a:lnTo>
                    <a:lnTo>
                      <a:pt x="564" y="261"/>
                    </a:lnTo>
                    <a:lnTo>
                      <a:pt x="601" y="238"/>
                    </a:lnTo>
                    <a:lnTo>
                      <a:pt x="601" y="238"/>
                    </a:lnTo>
                    <a:lnTo>
                      <a:pt x="587" y="220"/>
                    </a:lnTo>
                    <a:lnTo>
                      <a:pt x="573" y="197"/>
                    </a:lnTo>
                    <a:lnTo>
                      <a:pt x="560" y="169"/>
                    </a:lnTo>
                    <a:lnTo>
                      <a:pt x="550" y="133"/>
                    </a:lnTo>
                    <a:lnTo>
                      <a:pt x="546" y="96"/>
                    </a:lnTo>
                    <a:lnTo>
                      <a:pt x="550" y="50"/>
                    </a:lnTo>
                    <a:lnTo>
                      <a:pt x="560" y="27"/>
                    </a:lnTo>
                    <a:lnTo>
                      <a:pt x="564" y="0"/>
                    </a:lnTo>
                    <a:lnTo>
                      <a:pt x="564" y="0"/>
                    </a:lnTo>
                    <a:lnTo>
                      <a:pt x="546" y="9"/>
                    </a:lnTo>
                    <a:lnTo>
                      <a:pt x="495" y="27"/>
                    </a:lnTo>
                    <a:lnTo>
                      <a:pt x="459" y="36"/>
                    </a:lnTo>
                    <a:lnTo>
                      <a:pt x="413" y="45"/>
                    </a:lnTo>
                    <a:lnTo>
                      <a:pt x="367" y="45"/>
                    </a:lnTo>
                    <a:lnTo>
                      <a:pt x="321" y="45"/>
                    </a:lnTo>
                    <a:lnTo>
                      <a:pt x="321" y="45"/>
                    </a:lnTo>
                    <a:lnTo>
                      <a:pt x="225" y="45"/>
                    </a:lnTo>
                    <a:lnTo>
                      <a:pt x="151" y="45"/>
                    </a:lnTo>
                    <a:lnTo>
                      <a:pt x="87" y="50"/>
                    </a:lnTo>
                    <a:lnTo>
                      <a:pt x="4" y="133"/>
                    </a:lnTo>
                    <a:close/>
                  </a:path>
                </a:pathLst>
              </a:custGeom>
              <a:solidFill>
                <a:srgbClr val="7381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8" name="Freeform 48"/>
              <p:cNvSpPr>
                <a:spLocks/>
              </p:cNvSpPr>
              <p:nvPr/>
            </p:nvSpPr>
            <p:spPr bwMode="auto">
              <a:xfrm>
                <a:off x="1270" y="2156"/>
                <a:ext cx="27" cy="28"/>
              </a:xfrm>
              <a:custGeom>
                <a:avLst/>
                <a:gdLst>
                  <a:gd name="T0" fmla="*/ 27 w 27"/>
                  <a:gd name="T1" fmla="*/ 14 h 28"/>
                  <a:gd name="T2" fmla="*/ 27 w 27"/>
                  <a:gd name="T3" fmla="*/ 14 h 28"/>
                  <a:gd name="T4" fmla="*/ 23 w 27"/>
                  <a:gd name="T5" fmla="*/ 28 h 28"/>
                  <a:gd name="T6" fmla="*/ 14 w 27"/>
                  <a:gd name="T7" fmla="*/ 28 h 28"/>
                  <a:gd name="T8" fmla="*/ 14 w 27"/>
                  <a:gd name="T9" fmla="*/ 28 h 28"/>
                  <a:gd name="T10" fmla="*/ 4 w 27"/>
                  <a:gd name="T11" fmla="*/ 28 h 28"/>
                  <a:gd name="T12" fmla="*/ 0 w 27"/>
                  <a:gd name="T13" fmla="*/ 14 h 28"/>
                  <a:gd name="T14" fmla="*/ 0 w 27"/>
                  <a:gd name="T15" fmla="*/ 14 h 28"/>
                  <a:gd name="T16" fmla="*/ 4 w 27"/>
                  <a:gd name="T17" fmla="*/ 5 h 28"/>
                  <a:gd name="T18" fmla="*/ 14 w 27"/>
                  <a:gd name="T19" fmla="*/ 0 h 28"/>
                  <a:gd name="T20" fmla="*/ 14 w 27"/>
                  <a:gd name="T21" fmla="*/ 0 h 28"/>
                  <a:gd name="T22" fmla="*/ 23 w 27"/>
                  <a:gd name="T23" fmla="*/ 5 h 28"/>
                  <a:gd name="T24" fmla="*/ 27 w 27"/>
                  <a:gd name="T25" fmla="*/ 14 h 28"/>
                  <a:gd name="T26" fmla="*/ 27 w 27"/>
                  <a:gd name="T2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27" y="14"/>
                    </a:moveTo>
                    <a:lnTo>
                      <a:pt x="27" y="14"/>
                    </a:lnTo>
                    <a:lnTo>
                      <a:pt x="23" y="28"/>
                    </a:lnTo>
                    <a:lnTo>
                      <a:pt x="14" y="28"/>
                    </a:lnTo>
                    <a:lnTo>
                      <a:pt x="14" y="28"/>
                    </a:lnTo>
                    <a:lnTo>
                      <a:pt x="4" y="28"/>
                    </a:lnTo>
                    <a:lnTo>
                      <a:pt x="0" y="14"/>
                    </a:lnTo>
                    <a:lnTo>
                      <a:pt x="0" y="14"/>
                    </a:lnTo>
                    <a:lnTo>
                      <a:pt x="4" y="5"/>
                    </a:lnTo>
                    <a:lnTo>
                      <a:pt x="14" y="0"/>
                    </a:lnTo>
                    <a:lnTo>
                      <a:pt x="14" y="0"/>
                    </a:lnTo>
                    <a:lnTo>
                      <a:pt x="23" y="5"/>
                    </a:lnTo>
                    <a:lnTo>
                      <a:pt x="27" y="14"/>
                    </a:lnTo>
                    <a:lnTo>
                      <a:pt x="2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49" name="Freeform 49"/>
              <p:cNvSpPr>
                <a:spLocks/>
              </p:cNvSpPr>
              <p:nvPr/>
            </p:nvSpPr>
            <p:spPr bwMode="auto">
              <a:xfrm>
                <a:off x="1279" y="2262"/>
                <a:ext cx="28" cy="27"/>
              </a:xfrm>
              <a:custGeom>
                <a:avLst/>
                <a:gdLst>
                  <a:gd name="T0" fmla="*/ 28 w 28"/>
                  <a:gd name="T1" fmla="*/ 14 h 27"/>
                  <a:gd name="T2" fmla="*/ 28 w 28"/>
                  <a:gd name="T3" fmla="*/ 14 h 27"/>
                  <a:gd name="T4" fmla="*/ 23 w 28"/>
                  <a:gd name="T5" fmla="*/ 23 h 27"/>
                  <a:gd name="T6" fmla="*/ 14 w 28"/>
                  <a:gd name="T7" fmla="*/ 27 h 27"/>
                  <a:gd name="T8" fmla="*/ 14 w 28"/>
                  <a:gd name="T9" fmla="*/ 27 h 27"/>
                  <a:gd name="T10" fmla="*/ 5 w 28"/>
                  <a:gd name="T11" fmla="*/ 23 h 27"/>
                  <a:gd name="T12" fmla="*/ 0 w 28"/>
                  <a:gd name="T13" fmla="*/ 14 h 27"/>
                  <a:gd name="T14" fmla="*/ 0 w 28"/>
                  <a:gd name="T15" fmla="*/ 14 h 27"/>
                  <a:gd name="T16" fmla="*/ 5 w 28"/>
                  <a:gd name="T17" fmla="*/ 4 h 27"/>
                  <a:gd name="T18" fmla="*/ 14 w 28"/>
                  <a:gd name="T19" fmla="*/ 0 h 27"/>
                  <a:gd name="T20" fmla="*/ 14 w 28"/>
                  <a:gd name="T21" fmla="*/ 0 h 27"/>
                  <a:gd name="T22" fmla="*/ 23 w 28"/>
                  <a:gd name="T23" fmla="*/ 4 h 27"/>
                  <a:gd name="T24" fmla="*/ 28 w 28"/>
                  <a:gd name="T25" fmla="*/ 14 h 27"/>
                  <a:gd name="T26" fmla="*/ 28 w 28"/>
                  <a:gd name="T2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27">
                    <a:moveTo>
                      <a:pt x="28" y="14"/>
                    </a:moveTo>
                    <a:lnTo>
                      <a:pt x="28" y="14"/>
                    </a:lnTo>
                    <a:lnTo>
                      <a:pt x="23" y="23"/>
                    </a:lnTo>
                    <a:lnTo>
                      <a:pt x="14" y="27"/>
                    </a:lnTo>
                    <a:lnTo>
                      <a:pt x="14" y="27"/>
                    </a:lnTo>
                    <a:lnTo>
                      <a:pt x="5" y="23"/>
                    </a:lnTo>
                    <a:lnTo>
                      <a:pt x="0" y="14"/>
                    </a:lnTo>
                    <a:lnTo>
                      <a:pt x="0" y="14"/>
                    </a:lnTo>
                    <a:lnTo>
                      <a:pt x="5" y="4"/>
                    </a:lnTo>
                    <a:lnTo>
                      <a:pt x="14" y="0"/>
                    </a:lnTo>
                    <a:lnTo>
                      <a:pt x="14" y="0"/>
                    </a:lnTo>
                    <a:lnTo>
                      <a:pt x="23" y="4"/>
                    </a:lnTo>
                    <a:lnTo>
                      <a:pt x="28" y="14"/>
                    </a:lnTo>
                    <a:lnTo>
                      <a:pt x="2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50" name="Freeform 50"/>
              <p:cNvSpPr>
                <a:spLocks/>
              </p:cNvSpPr>
              <p:nvPr/>
            </p:nvSpPr>
            <p:spPr bwMode="auto">
              <a:xfrm>
                <a:off x="1770" y="2409"/>
                <a:ext cx="385" cy="715"/>
              </a:xfrm>
              <a:custGeom>
                <a:avLst/>
                <a:gdLst>
                  <a:gd name="T0" fmla="*/ 243 w 385"/>
                  <a:gd name="T1" fmla="*/ 0 h 715"/>
                  <a:gd name="T2" fmla="*/ 243 w 385"/>
                  <a:gd name="T3" fmla="*/ 0 h 715"/>
                  <a:gd name="T4" fmla="*/ 234 w 385"/>
                  <a:gd name="T5" fmla="*/ 27 h 715"/>
                  <a:gd name="T6" fmla="*/ 211 w 385"/>
                  <a:gd name="T7" fmla="*/ 91 h 715"/>
                  <a:gd name="T8" fmla="*/ 174 w 385"/>
                  <a:gd name="T9" fmla="*/ 179 h 715"/>
                  <a:gd name="T10" fmla="*/ 151 w 385"/>
                  <a:gd name="T11" fmla="*/ 225 h 715"/>
                  <a:gd name="T12" fmla="*/ 124 w 385"/>
                  <a:gd name="T13" fmla="*/ 270 h 715"/>
                  <a:gd name="T14" fmla="*/ 124 w 385"/>
                  <a:gd name="T15" fmla="*/ 270 h 715"/>
                  <a:gd name="T16" fmla="*/ 96 w 385"/>
                  <a:gd name="T17" fmla="*/ 321 h 715"/>
                  <a:gd name="T18" fmla="*/ 69 w 385"/>
                  <a:gd name="T19" fmla="*/ 371 h 715"/>
                  <a:gd name="T20" fmla="*/ 51 w 385"/>
                  <a:gd name="T21" fmla="*/ 426 h 715"/>
                  <a:gd name="T22" fmla="*/ 32 w 385"/>
                  <a:gd name="T23" fmla="*/ 481 h 715"/>
                  <a:gd name="T24" fmla="*/ 14 w 385"/>
                  <a:gd name="T25" fmla="*/ 536 h 715"/>
                  <a:gd name="T26" fmla="*/ 5 w 385"/>
                  <a:gd name="T27" fmla="*/ 592 h 715"/>
                  <a:gd name="T28" fmla="*/ 0 w 385"/>
                  <a:gd name="T29" fmla="*/ 642 h 715"/>
                  <a:gd name="T30" fmla="*/ 0 w 385"/>
                  <a:gd name="T31" fmla="*/ 688 h 715"/>
                  <a:gd name="T32" fmla="*/ 0 w 385"/>
                  <a:gd name="T33" fmla="*/ 688 h 715"/>
                  <a:gd name="T34" fmla="*/ 18 w 385"/>
                  <a:gd name="T35" fmla="*/ 702 h 715"/>
                  <a:gd name="T36" fmla="*/ 41 w 385"/>
                  <a:gd name="T37" fmla="*/ 711 h 715"/>
                  <a:gd name="T38" fmla="*/ 73 w 385"/>
                  <a:gd name="T39" fmla="*/ 715 h 715"/>
                  <a:gd name="T40" fmla="*/ 73 w 385"/>
                  <a:gd name="T41" fmla="*/ 715 h 715"/>
                  <a:gd name="T42" fmla="*/ 96 w 385"/>
                  <a:gd name="T43" fmla="*/ 711 h 715"/>
                  <a:gd name="T44" fmla="*/ 124 w 385"/>
                  <a:gd name="T45" fmla="*/ 697 h 715"/>
                  <a:gd name="T46" fmla="*/ 151 w 385"/>
                  <a:gd name="T47" fmla="*/ 670 h 715"/>
                  <a:gd name="T48" fmla="*/ 184 w 385"/>
                  <a:gd name="T49" fmla="*/ 633 h 715"/>
                  <a:gd name="T50" fmla="*/ 216 w 385"/>
                  <a:gd name="T51" fmla="*/ 587 h 715"/>
                  <a:gd name="T52" fmla="*/ 243 w 385"/>
                  <a:gd name="T53" fmla="*/ 527 h 715"/>
                  <a:gd name="T54" fmla="*/ 271 w 385"/>
                  <a:gd name="T55" fmla="*/ 459 h 715"/>
                  <a:gd name="T56" fmla="*/ 294 w 385"/>
                  <a:gd name="T57" fmla="*/ 376 h 715"/>
                  <a:gd name="T58" fmla="*/ 294 w 385"/>
                  <a:gd name="T59" fmla="*/ 376 h 715"/>
                  <a:gd name="T60" fmla="*/ 349 w 385"/>
                  <a:gd name="T61" fmla="*/ 174 h 715"/>
                  <a:gd name="T62" fmla="*/ 372 w 385"/>
                  <a:gd name="T63" fmla="*/ 91 h 715"/>
                  <a:gd name="T64" fmla="*/ 385 w 385"/>
                  <a:gd name="T65" fmla="*/ 55 h 715"/>
                  <a:gd name="T66" fmla="*/ 385 w 385"/>
                  <a:gd name="T67" fmla="*/ 55 h 715"/>
                  <a:gd name="T68" fmla="*/ 385 w 385"/>
                  <a:gd name="T69" fmla="*/ 50 h 715"/>
                  <a:gd name="T70" fmla="*/ 372 w 385"/>
                  <a:gd name="T71" fmla="*/ 50 h 715"/>
                  <a:gd name="T72" fmla="*/ 335 w 385"/>
                  <a:gd name="T73" fmla="*/ 46 h 715"/>
                  <a:gd name="T74" fmla="*/ 312 w 385"/>
                  <a:gd name="T75" fmla="*/ 41 h 715"/>
                  <a:gd name="T76" fmla="*/ 289 w 385"/>
                  <a:gd name="T77" fmla="*/ 36 h 715"/>
                  <a:gd name="T78" fmla="*/ 266 w 385"/>
                  <a:gd name="T79" fmla="*/ 23 h 715"/>
                  <a:gd name="T80" fmla="*/ 243 w 385"/>
                  <a:gd name="T81" fmla="*/ 0 h 715"/>
                  <a:gd name="T82" fmla="*/ 243 w 385"/>
                  <a:gd name="T83"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5" h="715">
                    <a:moveTo>
                      <a:pt x="243" y="0"/>
                    </a:moveTo>
                    <a:lnTo>
                      <a:pt x="243" y="0"/>
                    </a:lnTo>
                    <a:lnTo>
                      <a:pt x="234" y="27"/>
                    </a:lnTo>
                    <a:lnTo>
                      <a:pt x="211" y="91"/>
                    </a:lnTo>
                    <a:lnTo>
                      <a:pt x="174" y="179"/>
                    </a:lnTo>
                    <a:lnTo>
                      <a:pt x="151" y="225"/>
                    </a:lnTo>
                    <a:lnTo>
                      <a:pt x="124" y="270"/>
                    </a:lnTo>
                    <a:lnTo>
                      <a:pt x="124" y="270"/>
                    </a:lnTo>
                    <a:lnTo>
                      <a:pt x="96" y="321"/>
                    </a:lnTo>
                    <a:lnTo>
                      <a:pt x="69" y="371"/>
                    </a:lnTo>
                    <a:lnTo>
                      <a:pt x="51" y="426"/>
                    </a:lnTo>
                    <a:lnTo>
                      <a:pt x="32" y="481"/>
                    </a:lnTo>
                    <a:lnTo>
                      <a:pt x="14" y="536"/>
                    </a:lnTo>
                    <a:lnTo>
                      <a:pt x="5" y="592"/>
                    </a:lnTo>
                    <a:lnTo>
                      <a:pt x="0" y="642"/>
                    </a:lnTo>
                    <a:lnTo>
                      <a:pt x="0" y="688"/>
                    </a:lnTo>
                    <a:lnTo>
                      <a:pt x="0" y="688"/>
                    </a:lnTo>
                    <a:lnTo>
                      <a:pt x="18" y="702"/>
                    </a:lnTo>
                    <a:lnTo>
                      <a:pt x="41" y="711"/>
                    </a:lnTo>
                    <a:lnTo>
                      <a:pt x="73" y="715"/>
                    </a:lnTo>
                    <a:lnTo>
                      <a:pt x="73" y="715"/>
                    </a:lnTo>
                    <a:lnTo>
                      <a:pt x="96" y="711"/>
                    </a:lnTo>
                    <a:lnTo>
                      <a:pt x="124" y="697"/>
                    </a:lnTo>
                    <a:lnTo>
                      <a:pt x="151" y="670"/>
                    </a:lnTo>
                    <a:lnTo>
                      <a:pt x="184" y="633"/>
                    </a:lnTo>
                    <a:lnTo>
                      <a:pt x="216" y="587"/>
                    </a:lnTo>
                    <a:lnTo>
                      <a:pt x="243" y="527"/>
                    </a:lnTo>
                    <a:lnTo>
                      <a:pt x="271" y="459"/>
                    </a:lnTo>
                    <a:lnTo>
                      <a:pt x="294" y="376"/>
                    </a:lnTo>
                    <a:lnTo>
                      <a:pt x="294" y="376"/>
                    </a:lnTo>
                    <a:lnTo>
                      <a:pt x="349" y="174"/>
                    </a:lnTo>
                    <a:lnTo>
                      <a:pt x="372" y="91"/>
                    </a:lnTo>
                    <a:lnTo>
                      <a:pt x="385" y="55"/>
                    </a:lnTo>
                    <a:lnTo>
                      <a:pt x="385" y="55"/>
                    </a:lnTo>
                    <a:lnTo>
                      <a:pt x="385" y="50"/>
                    </a:lnTo>
                    <a:lnTo>
                      <a:pt x="372" y="50"/>
                    </a:lnTo>
                    <a:lnTo>
                      <a:pt x="335" y="46"/>
                    </a:lnTo>
                    <a:lnTo>
                      <a:pt x="312" y="41"/>
                    </a:lnTo>
                    <a:lnTo>
                      <a:pt x="289" y="36"/>
                    </a:lnTo>
                    <a:lnTo>
                      <a:pt x="266" y="23"/>
                    </a:lnTo>
                    <a:lnTo>
                      <a:pt x="243" y="0"/>
                    </a:lnTo>
                    <a:lnTo>
                      <a:pt x="243" y="0"/>
                    </a:lnTo>
                    <a:close/>
                  </a:path>
                </a:pathLst>
              </a:custGeom>
              <a:solidFill>
                <a:srgbClr val="7381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51" name="Freeform 51"/>
              <p:cNvSpPr>
                <a:spLocks/>
              </p:cNvSpPr>
              <p:nvPr/>
            </p:nvSpPr>
            <p:spPr bwMode="auto">
              <a:xfrm>
                <a:off x="1550" y="2455"/>
                <a:ext cx="142" cy="596"/>
              </a:xfrm>
              <a:custGeom>
                <a:avLst/>
                <a:gdLst>
                  <a:gd name="T0" fmla="*/ 142 w 142"/>
                  <a:gd name="T1" fmla="*/ 0 h 596"/>
                  <a:gd name="T2" fmla="*/ 142 w 142"/>
                  <a:gd name="T3" fmla="*/ 0 h 596"/>
                  <a:gd name="T4" fmla="*/ 115 w 142"/>
                  <a:gd name="T5" fmla="*/ 50 h 596"/>
                  <a:gd name="T6" fmla="*/ 87 w 142"/>
                  <a:gd name="T7" fmla="*/ 110 h 596"/>
                  <a:gd name="T8" fmla="*/ 59 w 142"/>
                  <a:gd name="T9" fmla="*/ 183 h 596"/>
                  <a:gd name="T10" fmla="*/ 50 w 142"/>
                  <a:gd name="T11" fmla="*/ 229 h 596"/>
                  <a:gd name="T12" fmla="*/ 41 w 142"/>
                  <a:gd name="T13" fmla="*/ 275 h 596"/>
                  <a:gd name="T14" fmla="*/ 37 w 142"/>
                  <a:gd name="T15" fmla="*/ 321 h 596"/>
                  <a:gd name="T16" fmla="*/ 32 w 142"/>
                  <a:gd name="T17" fmla="*/ 376 h 596"/>
                  <a:gd name="T18" fmla="*/ 32 w 142"/>
                  <a:gd name="T19" fmla="*/ 426 h 596"/>
                  <a:gd name="T20" fmla="*/ 41 w 142"/>
                  <a:gd name="T21" fmla="*/ 481 h 596"/>
                  <a:gd name="T22" fmla="*/ 50 w 142"/>
                  <a:gd name="T23" fmla="*/ 541 h 596"/>
                  <a:gd name="T24" fmla="*/ 69 w 142"/>
                  <a:gd name="T25" fmla="*/ 596 h 596"/>
                  <a:gd name="T26" fmla="*/ 69 w 142"/>
                  <a:gd name="T27" fmla="*/ 596 h 596"/>
                  <a:gd name="T28" fmla="*/ 64 w 142"/>
                  <a:gd name="T29" fmla="*/ 582 h 596"/>
                  <a:gd name="T30" fmla="*/ 41 w 142"/>
                  <a:gd name="T31" fmla="*/ 550 h 596"/>
                  <a:gd name="T32" fmla="*/ 23 w 142"/>
                  <a:gd name="T33" fmla="*/ 490 h 596"/>
                  <a:gd name="T34" fmla="*/ 14 w 142"/>
                  <a:gd name="T35" fmla="*/ 458 h 596"/>
                  <a:gd name="T36" fmla="*/ 4 w 142"/>
                  <a:gd name="T37" fmla="*/ 417 h 596"/>
                  <a:gd name="T38" fmla="*/ 0 w 142"/>
                  <a:gd name="T39" fmla="*/ 376 h 596"/>
                  <a:gd name="T40" fmla="*/ 0 w 142"/>
                  <a:gd name="T41" fmla="*/ 330 h 596"/>
                  <a:gd name="T42" fmla="*/ 4 w 142"/>
                  <a:gd name="T43" fmla="*/ 279 h 596"/>
                  <a:gd name="T44" fmla="*/ 14 w 142"/>
                  <a:gd name="T45" fmla="*/ 229 h 596"/>
                  <a:gd name="T46" fmla="*/ 32 w 142"/>
                  <a:gd name="T47" fmla="*/ 174 h 596"/>
                  <a:gd name="T48" fmla="*/ 59 w 142"/>
                  <a:gd name="T49" fmla="*/ 119 h 596"/>
                  <a:gd name="T50" fmla="*/ 96 w 142"/>
                  <a:gd name="T51" fmla="*/ 59 h 596"/>
                  <a:gd name="T52" fmla="*/ 142 w 142"/>
                  <a:gd name="T53" fmla="*/ 0 h 596"/>
                  <a:gd name="T54" fmla="*/ 142 w 142"/>
                  <a:gd name="T55"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2" h="596">
                    <a:moveTo>
                      <a:pt x="142" y="0"/>
                    </a:moveTo>
                    <a:lnTo>
                      <a:pt x="142" y="0"/>
                    </a:lnTo>
                    <a:lnTo>
                      <a:pt x="115" y="50"/>
                    </a:lnTo>
                    <a:lnTo>
                      <a:pt x="87" y="110"/>
                    </a:lnTo>
                    <a:lnTo>
                      <a:pt x="59" y="183"/>
                    </a:lnTo>
                    <a:lnTo>
                      <a:pt x="50" y="229"/>
                    </a:lnTo>
                    <a:lnTo>
                      <a:pt x="41" y="275"/>
                    </a:lnTo>
                    <a:lnTo>
                      <a:pt x="37" y="321"/>
                    </a:lnTo>
                    <a:lnTo>
                      <a:pt x="32" y="376"/>
                    </a:lnTo>
                    <a:lnTo>
                      <a:pt x="32" y="426"/>
                    </a:lnTo>
                    <a:lnTo>
                      <a:pt x="41" y="481"/>
                    </a:lnTo>
                    <a:lnTo>
                      <a:pt x="50" y="541"/>
                    </a:lnTo>
                    <a:lnTo>
                      <a:pt x="69" y="596"/>
                    </a:lnTo>
                    <a:lnTo>
                      <a:pt x="69" y="596"/>
                    </a:lnTo>
                    <a:lnTo>
                      <a:pt x="64" y="582"/>
                    </a:lnTo>
                    <a:lnTo>
                      <a:pt x="41" y="550"/>
                    </a:lnTo>
                    <a:lnTo>
                      <a:pt x="23" y="490"/>
                    </a:lnTo>
                    <a:lnTo>
                      <a:pt x="14" y="458"/>
                    </a:lnTo>
                    <a:lnTo>
                      <a:pt x="4" y="417"/>
                    </a:lnTo>
                    <a:lnTo>
                      <a:pt x="0" y="376"/>
                    </a:lnTo>
                    <a:lnTo>
                      <a:pt x="0" y="330"/>
                    </a:lnTo>
                    <a:lnTo>
                      <a:pt x="4" y="279"/>
                    </a:lnTo>
                    <a:lnTo>
                      <a:pt x="14" y="229"/>
                    </a:lnTo>
                    <a:lnTo>
                      <a:pt x="32" y="174"/>
                    </a:lnTo>
                    <a:lnTo>
                      <a:pt x="59" y="119"/>
                    </a:lnTo>
                    <a:lnTo>
                      <a:pt x="96" y="59"/>
                    </a:lnTo>
                    <a:lnTo>
                      <a:pt x="142" y="0"/>
                    </a:lnTo>
                    <a:lnTo>
                      <a:pt x="142" y="0"/>
                    </a:lnTo>
                    <a:close/>
                  </a:path>
                </a:pathLst>
              </a:custGeom>
              <a:solidFill>
                <a:srgbClr val="5B69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52" name="Freeform 52"/>
              <p:cNvSpPr>
                <a:spLocks/>
              </p:cNvSpPr>
              <p:nvPr/>
            </p:nvSpPr>
            <p:spPr bwMode="auto">
              <a:xfrm>
                <a:off x="1655" y="2207"/>
                <a:ext cx="55" cy="284"/>
              </a:xfrm>
              <a:custGeom>
                <a:avLst/>
                <a:gdLst>
                  <a:gd name="T0" fmla="*/ 0 w 55"/>
                  <a:gd name="T1" fmla="*/ 0 h 284"/>
                  <a:gd name="T2" fmla="*/ 0 w 55"/>
                  <a:gd name="T3" fmla="*/ 0 h 284"/>
                  <a:gd name="T4" fmla="*/ 10 w 55"/>
                  <a:gd name="T5" fmla="*/ 32 h 284"/>
                  <a:gd name="T6" fmla="*/ 19 w 55"/>
                  <a:gd name="T7" fmla="*/ 64 h 284"/>
                  <a:gd name="T8" fmla="*/ 28 w 55"/>
                  <a:gd name="T9" fmla="*/ 105 h 284"/>
                  <a:gd name="T10" fmla="*/ 37 w 55"/>
                  <a:gd name="T11" fmla="*/ 147 h 284"/>
                  <a:gd name="T12" fmla="*/ 37 w 55"/>
                  <a:gd name="T13" fmla="*/ 197 h 284"/>
                  <a:gd name="T14" fmla="*/ 28 w 55"/>
                  <a:gd name="T15" fmla="*/ 243 h 284"/>
                  <a:gd name="T16" fmla="*/ 23 w 55"/>
                  <a:gd name="T17" fmla="*/ 266 h 284"/>
                  <a:gd name="T18" fmla="*/ 14 w 55"/>
                  <a:gd name="T19" fmla="*/ 284 h 284"/>
                  <a:gd name="T20" fmla="*/ 14 w 55"/>
                  <a:gd name="T21" fmla="*/ 284 h 284"/>
                  <a:gd name="T22" fmla="*/ 28 w 55"/>
                  <a:gd name="T23" fmla="*/ 266 h 284"/>
                  <a:gd name="T24" fmla="*/ 37 w 55"/>
                  <a:gd name="T25" fmla="*/ 243 h 284"/>
                  <a:gd name="T26" fmla="*/ 51 w 55"/>
                  <a:gd name="T27" fmla="*/ 211 h 284"/>
                  <a:gd name="T28" fmla="*/ 55 w 55"/>
                  <a:gd name="T29" fmla="*/ 174 h 284"/>
                  <a:gd name="T30" fmla="*/ 51 w 55"/>
                  <a:gd name="T31" fmla="*/ 124 h 284"/>
                  <a:gd name="T32" fmla="*/ 42 w 55"/>
                  <a:gd name="T33" fmla="*/ 96 h 284"/>
                  <a:gd name="T34" fmla="*/ 32 w 55"/>
                  <a:gd name="T35" fmla="*/ 69 h 284"/>
                  <a:gd name="T36" fmla="*/ 19 w 55"/>
                  <a:gd name="T37" fmla="*/ 37 h 284"/>
                  <a:gd name="T38" fmla="*/ 0 w 55"/>
                  <a:gd name="T39" fmla="*/ 0 h 284"/>
                  <a:gd name="T40" fmla="*/ 0 w 55"/>
                  <a:gd name="T4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 h="284">
                    <a:moveTo>
                      <a:pt x="0" y="0"/>
                    </a:moveTo>
                    <a:lnTo>
                      <a:pt x="0" y="0"/>
                    </a:lnTo>
                    <a:lnTo>
                      <a:pt x="10" y="32"/>
                    </a:lnTo>
                    <a:lnTo>
                      <a:pt x="19" y="64"/>
                    </a:lnTo>
                    <a:lnTo>
                      <a:pt x="28" y="105"/>
                    </a:lnTo>
                    <a:lnTo>
                      <a:pt x="37" y="147"/>
                    </a:lnTo>
                    <a:lnTo>
                      <a:pt x="37" y="197"/>
                    </a:lnTo>
                    <a:lnTo>
                      <a:pt x="28" y="243"/>
                    </a:lnTo>
                    <a:lnTo>
                      <a:pt x="23" y="266"/>
                    </a:lnTo>
                    <a:lnTo>
                      <a:pt x="14" y="284"/>
                    </a:lnTo>
                    <a:lnTo>
                      <a:pt x="14" y="284"/>
                    </a:lnTo>
                    <a:lnTo>
                      <a:pt x="28" y="266"/>
                    </a:lnTo>
                    <a:lnTo>
                      <a:pt x="37" y="243"/>
                    </a:lnTo>
                    <a:lnTo>
                      <a:pt x="51" y="211"/>
                    </a:lnTo>
                    <a:lnTo>
                      <a:pt x="55" y="174"/>
                    </a:lnTo>
                    <a:lnTo>
                      <a:pt x="51" y="124"/>
                    </a:lnTo>
                    <a:lnTo>
                      <a:pt x="42" y="96"/>
                    </a:lnTo>
                    <a:lnTo>
                      <a:pt x="32" y="69"/>
                    </a:lnTo>
                    <a:lnTo>
                      <a:pt x="19" y="37"/>
                    </a:lnTo>
                    <a:lnTo>
                      <a:pt x="0" y="0"/>
                    </a:lnTo>
                    <a:lnTo>
                      <a:pt x="0" y="0"/>
                    </a:lnTo>
                    <a:close/>
                  </a:path>
                </a:pathLst>
              </a:custGeom>
              <a:solidFill>
                <a:srgbClr val="5B69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0053" name="Freeform 53"/>
              <p:cNvSpPr>
                <a:spLocks/>
              </p:cNvSpPr>
              <p:nvPr/>
            </p:nvSpPr>
            <p:spPr bwMode="auto">
              <a:xfrm>
                <a:off x="563" y="2771"/>
                <a:ext cx="170" cy="115"/>
              </a:xfrm>
              <a:custGeom>
                <a:avLst/>
                <a:gdLst>
                  <a:gd name="T0" fmla="*/ 0 w 170"/>
                  <a:gd name="T1" fmla="*/ 115 h 115"/>
                  <a:gd name="T2" fmla="*/ 0 w 170"/>
                  <a:gd name="T3" fmla="*/ 115 h 115"/>
                  <a:gd name="T4" fmla="*/ 9 w 170"/>
                  <a:gd name="T5" fmla="*/ 101 h 115"/>
                  <a:gd name="T6" fmla="*/ 19 w 170"/>
                  <a:gd name="T7" fmla="*/ 92 h 115"/>
                  <a:gd name="T8" fmla="*/ 37 w 170"/>
                  <a:gd name="T9" fmla="*/ 78 h 115"/>
                  <a:gd name="T10" fmla="*/ 60 w 170"/>
                  <a:gd name="T11" fmla="*/ 64 h 115"/>
                  <a:gd name="T12" fmla="*/ 87 w 170"/>
                  <a:gd name="T13" fmla="*/ 51 h 115"/>
                  <a:gd name="T14" fmla="*/ 124 w 170"/>
                  <a:gd name="T15" fmla="*/ 41 h 115"/>
                  <a:gd name="T16" fmla="*/ 170 w 170"/>
                  <a:gd name="T17" fmla="*/ 37 h 115"/>
                  <a:gd name="T18" fmla="*/ 170 w 170"/>
                  <a:gd name="T19" fmla="*/ 37 h 115"/>
                  <a:gd name="T20" fmla="*/ 156 w 170"/>
                  <a:gd name="T21" fmla="*/ 23 h 115"/>
                  <a:gd name="T22" fmla="*/ 138 w 170"/>
                  <a:gd name="T23" fmla="*/ 9 h 115"/>
                  <a:gd name="T24" fmla="*/ 120 w 170"/>
                  <a:gd name="T25" fmla="*/ 0 h 115"/>
                  <a:gd name="T26" fmla="*/ 106 w 170"/>
                  <a:gd name="T27" fmla="*/ 0 h 115"/>
                  <a:gd name="T28" fmla="*/ 92 w 170"/>
                  <a:gd name="T29" fmla="*/ 5 h 115"/>
                  <a:gd name="T30" fmla="*/ 78 w 170"/>
                  <a:gd name="T31" fmla="*/ 9 h 115"/>
                  <a:gd name="T32" fmla="*/ 65 w 170"/>
                  <a:gd name="T33" fmla="*/ 19 h 115"/>
                  <a:gd name="T34" fmla="*/ 46 w 170"/>
                  <a:gd name="T35" fmla="*/ 32 h 115"/>
                  <a:gd name="T36" fmla="*/ 32 w 170"/>
                  <a:gd name="T37" fmla="*/ 55 h 115"/>
                  <a:gd name="T38" fmla="*/ 14 w 170"/>
                  <a:gd name="T39" fmla="*/ 78 h 115"/>
                  <a:gd name="T40" fmla="*/ 0 w 170"/>
                  <a:gd name="T41" fmla="*/ 115 h 115"/>
                  <a:gd name="T42" fmla="*/ 0 w 170"/>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15">
                    <a:moveTo>
                      <a:pt x="0" y="115"/>
                    </a:moveTo>
                    <a:lnTo>
                      <a:pt x="0" y="115"/>
                    </a:lnTo>
                    <a:lnTo>
                      <a:pt x="9" y="101"/>
                    </a:lnTo>
                    <a:lnTo>
                      <a:pt x="19" y="92"/>
                    </a:lnTo>
                    <a:lnTo>
                      <a:pt x="37" y="78"/>
                    </a:lnTo>
                    <a:lnTo>
                      <a:pt x="60" y="64"/>
                    </a:lnTo>
                    <a:lnTo>
                      <a:pt x="87" y="51"/>
                    </a:lnTo>
                    <a:lnTo>
                      <a:pt x="124" y="41"/>
                    </a:lnTo>
                    <a:lnTo>
                      <a:pt x="170" y="37"/>
                    </a:lnTo>
                    <a:lnTo>
                      <a:pt x="170" y="37"/>
                    </a:lnTo>
                    <a:lnTo>
                      <a:pt x="156" y="23"/>
                    </a:lnTo>
                    <a:lnTo>
                      <a:pt x="138" y="9"/>
                    </a:lnTo>
                    <a:lnTo>
                      <a:pt x="120" y="0"/>
                    </a:lnTo>
                    <a:lnTo>
                      <a:pt x="106" y="0"/>
                    </a:lnTo>
                    <a:lnTo>
                      <a:pt x="92" y="5"/>
                    </a:lnTo>
                    <a:lnTo>
                      <a:pt x="78" y="9"/>
                    </a:lnTo>
                    <a:lnTo>
                      <a:pt x="65" y="19"/>
                    </a:lnTo>
                    <a:lnTo>
                      <a:pt x="46" y="32"/>
                    </a:lnTo>
                    <a:lnTo>
                      <a:pt x="32" y="55"/>
                    </a:lnTo>
                    <a:lnTo>
                      <a:pt x="14" y="78"/>
                    </a:lnTo>
                    <a:lnTo>
                      <a:pt x="0" y="115"/>
                    </a:lnTo>
                    <a:lnTo>
                      <a:pt x="0" y="115"/>
                    </a:lnTo>
                    <a:close/>
                  </a:path>
                </a:pathLst>
              </a:custGeom>
              <a:solidFill>
                <a:srgbClr val="5B69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40056" name="Line 56"/>
            <p:cNvSpPr>
              <a:spLocks noChangeShapeType="1"/>
            </p:cNvSpPr>
            <p:nvPr/>
          </p:nvSpPr>
          <p:spPr bwMode="auto">
            <a:xfrm>
              <a:off x="768" y="3888"/>
              <a:ext cx="110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43066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9" name="Rectangle 3"/>
          <p:cNvSpPr>
            <a:spLocks noGrp="1" noChangeArrowheads="1"/>
          </p:cNvSpPr>
          <p:nvPr>
            <p:ph type="title"/>
          </p:nvPr>
        </p:nvSpPr>
        <p:spPr>
          <a:xfrm>
            <a:off x="457200" y="381000"/>
            <a:ext cx="8229600" cy="1600200"/>
          </a:xfrm>
          <a:solidFill>
            <a:srgbClr val="000066"/>
          </a:solidFill>
          <a:ln w="1905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Business IM Benefits</a:t>
            </a:r>
          </a:p>
        </p:txBody>
      </p:sp>
      <p:grpSp>
        <p:nvGrpSpPr>
          <p:cNvPr id="633867" name="Group 11"/>
          <p:cNvGrpSpPr>
            <a:grpSpLocks/>
          </p:cNvGrpSpPr>
          <p:nvPr/>
        </p:nvGrpSpPr>
        <p:grpSpPr bwMode="auto">
          <a:xfrm>
            <a:off x="457200" y="1981200"/>
            <a:ext cx="8229600" cy="4191000"/>
            <a:chOff x="288" y="1248"/>
            <a:chExt cx="5184" cy="2640"/>
          </a:xfrm>
        </p:grpSpPr>
        <p:sp>
          <p:nvSpPr>
            <p:cNvPr id="633858" name="Rectangle 2" descr="Dotted diamond"/>
            <p:cNvSpPr>
              <a:spLocks noChangeArrowheads="1"/>
            </p:cNvSpPr>
            <p:nvPr/>
          </p:nvSpPr>
          <p:spPr bwMode="auto">
            <a:xfrm>
              <a:off x="288" y="124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0" name="Rectangle 4" descr="Dotted diamond"/>
            <p:cNvSpPr>
              <a:spLocks noChangeArrowheads="1"/>
            </p:cNvSpPr>
            <p:nvPr/>
          </p:nvSpPr>
          <p:spPr bwMode="auto">
            <a:xfrm>
              <a:off x="2880" y="124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1" name="Rectangle 5" descr="Dotted diamond"/>
            <p:cNvSpPr>
              <a:spLocks noChangeArrowheads="1"/>
            </p:cNvSpPr>
            <p:nvPr/>
          </p:nvSpPr>
          <p:spPr bwMode="auto">
            <a:xfrm>
              <a:off x="2880" y="256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2" name="Rectangle 6" descr="Dotted diamond"/>
            <p:cNvSpPr>
              <a:spLocks noChangeArrowheads="1"/>
            </p:cNvSpPr>
            <p:nvPr/>
          </p:nvSpPr>
          <p:spPr bwMode="auto">
            <a:xfrm>
              <a:off x="288" y="256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3" name="AutoShape 7" descr="Dotted diamond"/>
            <p:cNvSpPr>
              <a:spLocks noChangeArrowheads="1"/>
            </p:cNvSpPr>
            <p:nvPr/>
          </p:nvSpPr>
          <p:spPr bwMode="auto">
            <a:xfrm>
              <a:off x="456" y="1434"/>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Rapid Response</a:t>
              </a:r>
            </a:p>
          </p:txBody>
        </p:sp>
        <p:sp>
          <p:nvSpPr>
            <p:cNvPr id="633864" name="AutoShape 8" descr="Dotted diamond"/>
            <p:cNvSpPr>
              <a:spLocks noChangeArrowheads="1"/>
            </p:cNvSpPr>
            <p:nvPr/>
          </p:nvSpPr>
          <p:spPr bwMode="auto">
            <a:xfrm>
              <a:off x="3048" y="1428"/>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Reduced Costs</a:t>
              </a:r>
            </a:p>
          </p:txBody>
        </p:sp>
        <p:sp>
          <p:nvSpPr>
            <p:cNvPr id="633865" name="AutoShape 9" descr="Dotted diamond"/>
            <p:cNvSpPr>
              <a:spLocks noChangeArrowheads="1"/>
            </p:cNvSpPr>
            <p:nvPr/>
          </p:nvSpPr>
          <p:spPr bwMode="auto">
            <a:xfrm>
              <a:off x="456" y="2748"/>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Conversational</a:t>
              </a:r>
              <a:endParaRPr lang="en-US" sz="3200" b="1">
                <a:latin typeface="Arial" charset="0"/>
                <a:cs typeface="Arial" charset="0"/>
              </a:endParaRPr>
            </a:p>
          </p:txBody>
        </p:sp>
        <p:sp>
          <p:nvSpPr>
            <p:cNvPr id="633866" name="AutoShape 10" descr="Dotted diamond"/>
            <p:cNvSpPr>
              <a:spLocks noChangeArrowheads="1"/>
            </p:cNvSpPr>
            <p:nvPr/>
          </p:nvSpPr>
          <p:spPr bwMode="auto">
            <a:xfrm>
              <a:off x="3048" y="2748"/>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Wide Availability</a:t>
              </a:r>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61481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a:xfrm>
            <a:off x="457200" y="381000"/>
            <a:ext cx="8229600" cy="1600200"/>
          </a:xfrm>
          <a:solidFill>
            <a:srgbClr val="660066"/>
          </a:solidFill>
          <a:ln w="19050">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Workplace IM Guidelines</a:t>
            </a:r>
          </a:p>
        </p:txBody>
      </p:sp>
      <p:cxnSp>
        <p:nvCxnSpPr>
          <p:cNvPr id="670738" name="AutoShape 18"/>
          <p:cNvCxnSpPr>
            <a:cxnSpLocks noChangeShapeType="1"/>
            <a:stCxn id="670730" idx="1"/>
            <a:endCxn id="670730" idx="1"/>
          </p:cNvCxnSpPr>
          <p:nvPr/>
        </p:nvCxnSpPr>
        <p:spPr bwMode="auto">
          <a:xfrm>
            <a:off x="2514600" y="5334000"/>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670756" name="Group 36"/>
          <p:cNvGrpSpPr>
            <a:grpSpLocks/>
          </p:cNvGrpSpPr>
          <p:nvPr/>
        </p:nvGrpSpPr>
        <p:grpSpPr bwMode="auto">
          <a:xfrm>
            <a:off x="457200" y="1981200"/>
            <a:ext cx="8229600" cy="4191000"/>
            <a:chOff x="288" y="1248"/>
            <a:chExt cx="5184" cy="2640"/>
          </a:xfrm>
        </p:grpSpPr>
        <p:sp>
          <p:nvSpPr>
            <p:cNvPr id="670723" name="Rectangle 3"/>
            <p:cNvSpPr>
              <a:spLocks noChangeArrowheads="1"/>
            </p:cNvSpPr>
            <p:nvPr/>
          </p:nvSpPr>
          <p:spPr bwMode="auto">
            <a:xfrm>
              <a:off x="288" y="1248"/>
              <a:ext cx="5184" cy="264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670755" name="Group 35"/>
            <p:cNvGrpSpPr>
              <a:grpSpLocks/>
            </p:cNvGrpSpPr>
            <p:nvPr/>
          </p:nvGrpSpPr>
          <p:grpSpPr bwMode="auto">
            <a:xfrm>
              <a:off x="336" y="1344"/>
              <a:ext cx="5088" cy="2448"/>
              <a:chOff x="336" y="1344"/>
              <a:chExt cx="5088" cy="2448"/>
            </a:xfrm>
          </p:grpSpPr>
          <p:sp>
            <p:nvSpPr>
              <p:cNvPr id="670725" name="Rectangle 5"/>
              <p:cNvSpPr>
                <a:spLocks noChangeArrowheads="1"/>
              </p:cNvSpPr>
              <p:nvPr/>
            </p:nvSpPr>
            <p:spPr bwMode="auto">
              <a:xfrm>
                <a:off x="384" y="1344"/>
                <a:ext cx="4992" cy="2448"/>
              </a:xfrm>
              <a:prstGeom prst="rect">
                <a:avLst/>
              </a:prstGeom>
              <a:solidFill>
                <a:schemeClr val="bg1"/>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endParaRPr lang="en-US"/>
              </a:p>
            </p:txBody>
          </p:sp>
          <p:grpSp>
            <p:nvGrpSpPr>
              <p:cNvPr id="670754" name="Group 34"/>
              <p:cNvGrpSpPr>
                <a:grpSpLocks/>
              </p:cNvGrpSpPr>
              <p:nvPr/>
            </p:nvGrpSpPr>
            <p:grpSpPr bwMode="auto">
              <a:xfrm>
                <a:off x="336" y="1392"/>
                <a:ext cx="5088" cy="2304"/>
                <a:chOff x="336" y="1392"/>
                <a:chExt cx="5088" cy="2304"/>
              </a:xfrm>
            </p:grpSpPr>
            <p:sp>
              <p:nvSpPr>
                <p:cNvPr id="670727" name="Rectangle 7"/>
                <p:cNvSpPr>
                  <a:spLocks noChangeArrowheads="1"/>
                </p:cNvSpPr>
                <p:nvPr/>
              </p:nvSpPr>
              <p:spPr bwMode="auto">
                <a:xfrm>
                  <a:off x="2208" y="1968"/>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Multiple</a:t>
                  </a:r>
                </a:p>
                <a:p>
                  <a:pPr algn="ctr"/>
                  <a:r>
                    <a:rPr lang="en-US" sz="2800">
                      <a:latin typeface="Arial Narrow" charset="0"/>
                    </a:rPr>
                    <a:t>Conversations</a:t>
                  </a:r>
                </a:p>
              </p:txBody>
            </p:sp>
            <p:cxnSp>
              <p:nvCxnSpPr>
                <p:cNvPr id="670741" name="AutoShape 21"/>
                <p:cNvCxnSpPr>
                  <a:cxnSpLocks noChangeShapeType="1"/>
                  <a:stCxn id="670727" idx="2"/>
                  <a:endCxn id="670731" idx="0"/>
                </p:cNvCxnSpPr>
                <p:nvPr/>
              </p:nvCxnSpPr>
              <p:spPr bwMode="auto">
                <a:xfrm rot="16200000" flipH="1">
                  <a:off x="3624" y="1896"/>
                  <a:ext cx="384" cy="1872"/>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670733" name="Rectangle 13"/>
                <p:cNvSpPr>
                  <a:spLocks noChangeArrowheads="1"/>
                </p:cNvSpPr>
                <p:nvPr/>
              </p:nvSpPr>
              <p:spPr bwMode="auto">
                <a:xfrm>
                  <a:off x="1408" y="1392"/>
                  <a:ext cx="2928" cy="57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txBody>
                <a:bodyPr wrap="none" anchor="ctr"/>
                <a:lstStyle/>
                <a:p>
                  <a:pPr algn="ctr"/>
                  <a:r>
                    <a:rPr lang="en-US" sz="3200" b="1">
                      <a:latin typeface="Arial" charset="0"/>
                    </a:rPr>
                    <a:t>Efficient and Effective</a:t>
                  </a:r>
                </a:p>
              </p:txBody>
            </p:sp>
            <p:sp>
              <p:nvSpPr>
                <p:cNvPr id="670726" name="Rectangle 6"/>
                <p:cNvSpPr>
                  <a:spLocks noChangeArrowheads="1"/>
                </p:cNvSpPr>
                <p:nvPr/>
              </p:nvSpPr>
              <p:spPr bwMode="auto">
                <a:xfrm>
                  <a:off x="336" y="1968"/>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Confidential</a:t>
                  </a:r>
                </a:p>
                <a:p>
                  <a:pPr algn="ctr"/>
                  <a:r>
                    <a:rPr lang="en-US" sz="2800">
                      <a:latin typeface="Arial Narrow" charset="0"/>
                    </a:rPr>
                    <a:t>Information</a:t>
                  </a:r>
                </a:p>
              </p:txBody>
            </p:sp>
            <p:sp>
              <p:nvSpPr>
                <p:cNvPr id="670728" name="Rectangle 8"/>
                <p:cNvSpPr>
                  <a:spLocks noChangeArrowheads="1"/>
                </p:cNvSpPr>
                <p:nvPr/>
              </p:nvSpPr>
              <p:spPr bwMode="auto">
                <a:xfrm>
                  <a:off x="4080" y="1968"/>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Security</a:t>
                  </a:r>
                </a:p>
                <a:p>
                  <a:pPr algn="ctr"/>
                  <a:r>
                    <a:rPr lang="en-US" sz="2800">
                      <a:latin typeface="Arial Narrow" charset="0"/>
                    </a:rPr>
                    <a:t>Guidelines</a:t>
                  </a:r>
                </a:p>
              </p:txBody>
            </p:sp>
            <p:cxnSp>
              <p:nvCxnSpPr>
                <p:cNvPr id="670734" name="AutoShape 14"/>
                <p:cNvCxnSpPr>
                  <a:cxnSpLocks noChangeShapeType="1"/>
                  <a:stCxn id="670733" idx="1"/>
                  <a:endCxn id="670726" idx="0"/>
                </p:cNvCxnSpPr>
                <p:nvPr/>
              </p:nvCxnSpPr>
              <p:spPr bwMode="auto">
                <a:xfrm rot="10800000" flipV="1">
                  <a:off x="1008" y="1680"/>
                  <a:ext cx="400" cy="288"/>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5" name="AutoShape 15"/>
                <p:cNvCxnSpPr>
                  <a:cxnSpLocks noChangeShapeType="1"/>
                  <a:stCxn id="670733" idx="3"/>
                  <a:endCxn id="670728" idx="0"/>
                </p:cNvCxnSpPr>
                <p:nvPr/>
              </p:nvCxnSpPr>
              <p:spPr bwMode="auto">
                <a:xfrm>
                  <a:off x="4336" y="1680"/>
                  <a:ext cx="416" cy="288"/>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6" name="AutoShape 16"/>
                <p:cNvCxnSpPr>
                  <a:cxnSpLocks noChangeShapeType="1"/>
                  <a:stCxn id="670726" idx="3"/>
                  <a:endCxn id="670727" idx="1"/>
                </p:cNvCxnSpPr>
                <p:nvPr/>
              </p:nvCxnSpPr>
              <p:spPr bwMode="auto">
                <a:xfrm>
                  <a:off x="1680" y="2304"/>
                  <a:ext cx="528"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7" name="AutoShape 17"/>
                <p:cNvCxnSpPr>
                  <a:cxnSpLocks noChangeShapeType="1"/>
                  <a:stCxn id="670727" idx="3"/>
                  <a:endCxn id="670728" idx="1"/>
                </p:cNvCxnSpPr>
                <p:nvPr/>
              </p:nvCxnSpPr>
              <p:spPr bwMode="auto">
                <a:xfrm>
                  <a:off x="3552" y="2304"/>
                  <a:ext cx="528"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9" name="AutoShape 19"/>
                <p:cNvCxnSpPr>
                  <a:cxnSpLocks noChangeShapeType="1"/>
                  <a:stCxn id="670727" idx="2"/>
                  <a:endCxn id="670729" idx="0"/>
                </p:cNvCxnSpPr>
                <p:nvPr/>
              </p:nvCxnSpPr>
              <p:spPr bwMode="auto">
                <a:xfrm rot="5400000">
                  <a:off x="1752" y="1896"/>
                  <a:ext cx="384" cy="1872"/>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40" name="AutoShape 20"/>
                <p:cNvCxnSpPr>
                  <a:cxnSpLocks noChangeShapeType="1"/>
                  <a:stCxn id="670727" idx="2"/>
                  <a:endCxn id="670730" idx="0"/>
                </p:cNvCxnSpPr>
                <p:nvPr/>
              </p:nvCxnSpPr>
              <p:spPr bwMode="auto">
                <a:xfrm rot="5400000">
                  <a:off x="2376" y="2520"/>
                  <a:ext cx="384" cy="624"/>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43" name="AutoShape 23"/>
                <p:cNvCxnSpPr>
                  <a:cxnSpLocks noChangeShapeType="1"/>
                  <a:stCxn id="670726" idx="2"/>
                  <a:endCxn id="670729" idx="0"/>
                </p:cNvCxnSpPr>
                <p:nvPr/>
              </p:nvCxnSpPr>
              <p:spPr bwMode="auto">
                <a:xfrm>
                  <a:off x="1008" y="2640"/>
                  <a:ext cx="0" cy="38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44" name="AutoShape 24"/>
                <p:cNvCxnSpPr>
                  <a:cxnSpLocks noChangeShapeType="1"/>
                  <a:stCxn id="670728" idx="2"/>
                  <a:endCxn id="670731" idx="0"/>
                </p:cNvCxnSpPr>
                <p:nvPr/>
              </p:nvCxnSpPr>
              <p:spPr bwMode="auto">
                <a:xfrm>
                  <a:off x="4752" y="2640"/>
                  <a:ext cx="0" cy="38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670753" name="Group 33"/>
                <p:cNvGrpSpPr>
                  <a:grpSpLocks/>
                </p:cNvGrpSpPr>
                <p:nvPr/>
              </p:nvGrpSpPr>
              <p:grpSpPr bwMode="auto">
                <a:xfrm>
                  <a:off x="336" y="3024"/>
                  <a:ext cx="5088" cy="672"/>
                  <a:chOff x="336" y="3024"/>
                  <a:chExt cx="5088" cy="672"/>
                </a:xfrm>
              </p:grpSpPr>
              <p:sp>
                <p:nvSpPr>
                  <p:cNvPr id="670729" name="Rectangle 9"/>
                  <p:cNvSpPr>
                    <a:spLocks noChangeArrowheads="1"/>
                  </p:cNvSpPr>
                  <p:nvPr/>
                </p:nvSpPr>
                <p:spPr bwMode="auto">
                  <a:xfrm>
                    <a:off x="336"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Personal</a:t>
                    </a:r>
                  </a:p>
                  <a:p>
                    <a:pPr algn="ctr"/>
                    <a:r>
                      <a:rPr lang="en-US" sz="2800">
                        <a:latin typeface="Arial Narrow" charset="0"/>
                      </a:rPr>
                      <a:t>Messages</a:t>
                    </a:r>
                  </a:p>
                </p:txBody>
              </p:sp>
              <p:sp>
                <p:nvSpPr>
                  <p:cNvPr id="670730" name="Rectangle 10"/>
                  <p:cNvSpPr>
                    <a:spLocks noChangeArrowheads="1"/>
                  </p:cNvSpPr>
                  <p:nvPr/>
                </p:nvSpPr>
                <p:spPr bwMode="auto">
                  <a:xfrm>
                    <a:off x="1584"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Usage</a:t>
                    </a:r>
                  </a:p>
                  <a:p>
                    <a:pPr algn="ctr"/>
                    <a:r>
                      <a:rPr lang="en-US" sz="2800">
                        <a:latin typeface="Arial Narrow" charset="0"/>
                      </a:rPr>
                      <a:t>Schedule</a:t>
                    </a:r>
                  </a:p>
                </p:txBody>
              </p:sp>
              <p:sp>
                <p:nvSpPr>
                  <p:cNvPr id="670731" name="Rectangle 11"/>
                  <p:cNvSpPr>
                    <a:spLocks noChangeArrowheads="1"/>
                  </p:cNvSpPr>
                  <p:nvPr/>
                </p:nvSpPr>
                <p:spPr bwMode="auto">
                  <a:xfrm>
                    <a:off x="4080"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Message</a:t>
                    </a:r>
                  </a:p>
                  <a:p>
                    <a:pPr algn="ctr"/>
                    <a:r>
                      <a:rPr lang="en-US" sz="2800">
                        <a:latin typeface="Arial Narrow" charset="0"/>
                      </a:rPr>
                      <a:t>Length</a:t>
                    </a:r>
                  </a:p>
                </p:txBody>
              </p:sp>
              <p:sp>
                <p:nvSpPr>
                  <p:cNvPr id="670751" name="Rectangle 31"/>
                  <p:cNvSpPr>
                    <a:spLocks noChangeArrowheads="1"/>
                  </p:cNvSpPr>
                  <p:nvPr/>
                </p:nvSpPr>
                <p:spPr bwMode="auto">
                  <a:xfrm>
                    <a:off x="2832"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Impromptu</a:t>
                    </a:r>
                  </a:p>
                  <a:p>
                    <a:pPr algn="ctr"/>
                    <a:r>
                      <a:rPr lang="en-US" sz="2800">
                        <a:latin typeface="Arial Narrow" charset="0"/>
                      </a:rPr>
                      <a:t>Meetings</a:t>
                    </a:r>
                  </a:p>
                </p:txBody>
              </p:sp>
            </p:grpSp>
            <p:cxnSp>
              <p:nvCxnSpPr>
                <p:cNvPr id="670752" name="AutoShape 32"/>
                <p:cNvCxnSpPr>
                  <a:cxnSpLocks noChangeShapeType="1"/>
                  <a:stCxn id="670727" idx="2"/>
                  <a:endCxn id="670751" idx="0"/>
                </p:cNvCxnSpPr>
                <p:nvPr/>
              </p:nvCxnSpPr>
              <p:spPr bwMode="auto">
                <a:xfrm rot="16200000" flipH="1">
                  <a:off x="3000" y="2520"/>
                  <a:ext cx="384" cy="624"/>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79276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3160" y="330147"/>
            <a:ext cx="8876816" cy="5078314"/>
          </a:xfrm>
          <a:prstGeom prst="rect">
            <a:avLst/>
          </a:prstGeom>
          <a:noFill/>
        </p:spPr>
        <p:txBody>
          <a:bodyPr wrap="square" rtlCol="0">
            <a:spAutoFit/>
          </a:bodyPr>
          <a:lstStyle/>
          <a:p>
            <a:r>
              <a:rPr lang="en-US" sz="2400" b="1" dirty="0" smtClean="0"/>
              <a:t>Regardless of the system you're using, you can make IM more efficient and effective by following these tips:</a:t>
            </a:r>
          </a:p>
          <a:p>
            <a:endParaRPr lang="en-US" sz="2400" b="1" dirty="0" smtClean="0"/>
          </a:p>
          <a:p>
            <a:pPr marL="285750" indent="-285750">
              <a:buFont typeface="Arial"/>
              <a:buChar char="•"/>
            </a:pPr>
            <a:r>
              <a:rPr lang="en-US" dirty="0" smtClean="0"/>
              <a:t>Unless a meeting is scheduled, make yourself unavailable when you need to focus on other Work.</a:t>
            </a:r>
          </a:p>
          <a:p>
            <a:pPr marL="285750" indent="-285750">
              <a:buFont typeface="Arial"/>
              <a:buChar char="•"/>
            </a:pPr>
            <a:r>
              <a:rPr lang="en-US" dirty="0" smtClean="0"/>
              <a:t>If you’re not on a secure system, don’t send confidential information.</a:t>
            </a:r>
          </a:p>
          <a:p>
            <a:pPr marL="285750" indent="-285750">
              <a:buFont typeface="Arial"/>
              <a:buChar char="•"/>
            </a:pPr>
            <a:r>
              <a:rPr lang="en-US" dirty="0" smtClean="0"/>
              <a:t>Be extremely careful about sending personal messages-they have a tendency to pop up on other people’s computers at embarrassing moments.</a:t>
            </a:r>
          </a:p>
          <a:p>
            <a:pPr marL="285750" indent="-285750">
              <a:buFont typeface="Arial"/>
              <a:buChar char="•"/>
            </a:pPr>
            <a:r>
              <a:rPr lang="en-US" dirty="0" smtClean="0"/>
              <a:t>Don’t use IM for important but impromptu meetings if you can’t verify that everyone</a:t>
            </a:r>
          </a:p>
          <a:p>
            <a:pPr marL="285750" indent="-285750">
              <a:buFont typeface="Arial"/>
              <a:buChar char="•"/>
            </a:pPr>
            <a:r>
              <a:rPr lang="en-US" dirty="0" smtClean="0"/>
              <a:t>concerned will be available.</a:t>
            </a:r>
          </a:p>
          <a:p>
            <a:pPr marL="285750" indent="-285750">
              <a:buFont typeface="Arial"/>
              <a:buChar char="•"/>
            </a:pPr>
            <a:r>
              <a:rPr lang="en-US" dirty="0" smtClean="0"/>
              <a:t>Unless your system is set up for it, don’t use IM for lengthy, complex messages; e-mail is better for those.</a:t>
            </a:r>
          </a:p>
          <a:p>
            <a:pPr marL="285750" indent="-285750">
              <a:buFont typeface="Arial"/>
              <a:buChar char="•"/>
            </a:pPr>
            <a:r>
              <a:rPr lang="en-US" dirty="0" smtClean="0"/>
              <a:t>Try to avoid carrying on multiple IM conversations at once, to minimize the chance of sending messages to the Wrong people or making one person wait While you tend to another conversation.</a:t>
            </a:r>
          </a:p>
          <a:p>
            <a:pPr marL="285750" indent="-285750">
              <a:buFont typeface="Arial"/>
              <a:buChar char="•"/>
            </a:pPr>
            <a:r>
              <a:rPr lang="en-US" dirty="0" smtClean="0"/>
              <a:t>Follow all security guidelines designed to keep your company’s information and systems safe from attack.</a:t>
            </a:r>
            <a:endParaRPr lang="en-US" dirty="0"/>
          </a:p>
        </p:txBody>
      </p:sp>
      <p:sp>
        <p:nvSpPr>
          <p:cNvPr id="6" name="Footer Placeholder 5"/>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326946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4.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854" y="377544"/>
            <a:ext cx="8724307" cy="5666939"/>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223701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457200" y="2286000"/>
            <a:ext cx="8229600" cy="1828800"/>
          </a:xfrm>
          <a:noFill/>
          <a:ln/>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txBody>
          <a:bodyPr/>
          <a:lstStyle/>
          <a:p>
            <a:r>
              <a:rPr lang="en-US" sz="4800"/>
              <a:t>Writing Routine and Positive Messages</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5306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1" name="Rectangle 3"/>
          <p:cNvSpPr>
            <a:spLocks noGrp="1" noChangeArrowheads="1"/>
          </p:cNvSpPr>
          <p:nvPr>
            <p:ph type="title"/>
          </p:nvPr>
        </p:nvSpPr>
        <p:spPr>
          <a:xfrm>
            <a:off x="457200" y="381000"/>
            <a:ext cx="8229600" cy="1600200"/>
          </a:xfrm>
          <a:solidFill>
            <a:srgbClr val="660033"/>
          </a:solidFill>
          <a:ln w="19050">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Routine Requests</a:t>
            </a:r>
          </a:p>
        </p:txBody>
      </p:sp>
      <p:grpSp>
        <p:nvGrpSpPr>
          <p:cNvPr id="759831" name="Group 23"/>
          <p:cNvGrpSpPr>
            <a:grpSpLocks/>
          </p:cNvGrpSpPr>
          <p:nvPr/>
        </p:nvGrpSpPr>
        <p:grpSpPr bwMode="auto">
          <a:xfrm>
            <a:off x="457200" y="1981200"/>
            <a:ext cx="8229600" cy="4191000"/>
            <a:chOff x="288" y="1248"/>
            <a:chExt cx="5184" cy="2640"/>
          </a:xfrm>
        </p:grpSpPr>
        <p:sp>
          <p:nvSpPr>
            <p:cNvPr id="759810" name="Rectangle 2" descr="5%"/>
            <p:cNvSpPr>
              <a:spLocks noChangeArrowheads="1"/>
            </p:cNvSpPr>
            <p:nvPr/>
          </p:nvSpPr>
          <p:spPr bwMode="auto">
            <a:xfrm>
              <a:off x="288" y="1248"/>
              <a:ext cx="5184" cy="2640"/>
            </a:xfrm>
            <a:prstGeom prst="rect">
              <a:avLst/>
            </a:prstGeom>
            <a:pattFill prst="pct5">
              <a:fgClr>
                <a:srgbClr val="FFEFD1"/>
              </a:fgClr>
              <a:bgClr>
                <a:srgbClr val="F0EBE0"/>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59813" name="Text Box 5"/>
            <p:cNvSpPr txBox="1">
              <a:spLocks noChangeArrowheads="1"/>
            </p:cNvSpPr>
            <p:nvPr/>
          </p:nvSpPr>
          <p:spPr bwMode="auto">
            <a:xfrm>
              <a:off x="316" y="2481"/>
              <a:ext cx="896"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a:latin typeface="Arial" charset="0"/>
                </a:rPr>
                <a:t>Routine</a:t>
              </a:r>
            </a:p>
            <a:p>
              <a:pPr algn="ctr"/>
              <a:r>
                <a:rPr lang="en-US">
                  <a:latin typeface="Arial" charset="0"/>
                </a:rPr>
                <a:t>Business</a:t>
              </a:r>
            </a:p>
          </p:txBody>
        </p:sp>
        <p:sp>
          <p:nvSpPr>
            <p:cNvPr id="759814" name="Text Box 6"/>
            <p:cNvSpPr txBox="1">
              <a:spLocks noChangeArrowheads="1"/>
            </p:cNvSpPr>
            <p:nvPr/>
          </p:nvSpPr>
          <p:spPr bwMode="auto">
            <a:xfrm>
              <a:off x="4490" y="2481"/>
              <a:ext cx="918"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a:latin typeface="Arial" charset="0"/>
                </a:rPr>
                <a:t>Willing</a:t>
              </a:r>
            </a:p>
            <a:p>
              <a:pPr algn="ctr"/>
              <a:r>
                <a:rPr lang="en-US">
                  <a:latin typeface="Arial" charset="0"/>
                </a:rPr>
                <a:t>Audience</a:t>
              </a:r>
            </a:p>
          </p:txBody>
        </p:sp>
        <p:sp>
          <p:nvSpPr>
            <p:cNvPr id="759815" name="Text Box 7"/>
            <p:cNvSpPr txBox="1">
              <a:spLocks noChangeArrowheads="1"/>
            </p:cNvSpPr>
            <p:nvPr/>
          </p:nvSpPr>
          <p:spPr bwMode="auto">
            <a:xfrm>
              <a:off x="2133" y="1348"/>
              <a:ext cx="149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Direct Approach</a:t>
              </a:r>
            </a:p>
          </p:txBody>
        </p:sp>
        <p:cxnSp>
          <p:nvCxnSpPr>
            <p:cNvPr id="759816" name="AutoShape 8"/>
            <p:cNvCxnSpPr>
              <a:cxnSpLocks noChangeShapeType="1"/>
              <a:stCxn id="759815" idx="1"/>
              <a:endCxn id="759813" idx="0"/>
            </p:cNvCxnSpPr>
            <p:nvPr/>
          </p:nvCxnSpPr>
          <p:spPr bwMode="auto">
            <a:xfrm rot="10800000" flipV="1">
              <a:off x="764" y="1492"/>
              <a:ext cx="1369" cy="989"/>
            </a:xfrm>
            <a:prstGeom prst="bentConnector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59817" name="AutoShape 9"/>
            <p:cNvCxnSpPr>
              <a:cxnSpLocks noChangeShapeType="1"/>
              <a:stCxn id="759815" idx="3"/>
              <a:endCxn id="759814" idx="0"/>
            </p:cNvCxnSpPr>
            <p:nvPr/>
          </p:nvCxnSpPr>
          <p:spPr bwMode="auto">
            <a:xfrm>
              <a:off x="3627" y="1492"/>
              <a:ext cx="1322" cy="989"/>
            </a:xfrm>
            <a:prstGeom prst="bentConnector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759827" name="Group 19"/>
            <p:cNvGrpSpPr>
              <a:grpSpLocks/>
            </p:cNvGrpSpPr>
            <p:nvPr/>
          </p:nvGrpSpPr>
          <p:grpSpPr bwMode="auto">
            <a:xfrm>
              <a:off x="1528" y="1784"/>
              <a:ext cx="2704" cy="1912"/>
              <a:chOff x="1528" y="1736"/>
              <a:chExt cx="2704" cy="1464"/>
            </a:xfrm>
          </p:grpSpPr>
          <p:sp>
            <p:nvSpPr>
              <p:cNvPr id="759823" name="Rectangle 15" descr="5%"/>
              <p:cNvSpPr>
                <a:spLocks noChangeArrowheads="1"/>
              </p:cNvSpPr>
              <p:nvPr/>
            </p:nvSpPr>
            <p:spPr bwMode="auto">
              <a:xfrm>
                <a:off x="1528" y="1736"/>
                <a:ext cx="2704" cy="488"/>
              </a:xfrm>
              <a:prstGeom prst="rect">
                <a:avLst/>
              </a:prstGeom>
              <a:pattFill prst="pct5">
                <a:fgClr>
                  <a:srgbClr val="FFEFD1"/>
                </a:fgClr>
                <a:bgClr>
                  <a:srgbClr val="F0EBE0"/>
                </a:bgClr>
              </a:pattFill>
              <a:ln w="1270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1" hangingPunct="1"/>
                <a:r>
                  <a:rPr lang="en-US" sz="2800" b="1">
                    <a:latin typeface="Arial" charset="0"/>
                  </a:rPr>
                  <a:t>State the Request</a:t>
                </a:r>
              </a:p>
            </p:txBody>
          </p:sp>
          <p:sp>
            <p:nvSpPr>
              <p:cNvPr id="759824" name="Rectangle 16" descr="5%"/>
              <p:cNvSpPr>
                <a:spLocks noChangeArrowheads="1"/>
              </p:cNvSpPr>
              <p:nvPr/>
            </p:nvSpPr>
            <p:spPr bwMode="auto">
              <a:xfrm>
                <a:off x="1528" y="2224"/>
                <a:ext cx="2704" cy="488"/>
              </a:xfrm>
              <a:prstGeom prst="rect">
                <a:avLst/>
              </a:prstGeom>
              <a:pattFill prst="pct5">
                <a:fgClr>
                  <a:srgbClr val="FFEFD1"/>
                </a:fgClr>
                <a:bgClr>
                  <a:srgbClr val="F0EBE0"/>
                </a:bgClr>
              </a:pattFill>
              <a:ln w="1270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1" hangingPunct="1"/>
                <a:r>
                  <a:rPr lang="en-US" sz="2800" b="1">
                    <a:latin typeface="Arial" charset="0"/>
                  </a:rPr>
                  <a:t>Support the Request</a:t>
                </a:r>
              </a:p>
            </p:txBody>
          </p:sp>
          <p:sp>
            <p:nvSpPr>
              <p:cNvPr id="759825" name="Rectangle 17" descr="5%"/>
              <p:cNvSpPr>
                <a:spLocks noChangeArrowheads="1"/>
              </p:cNvSpPr>
              <p:nvPr/>
            </p:nvSpPr>
            <p:spPr bwMode="auto">
              <a:xfrm>
                <a:off x="1528" y="2712"/>
                <a:ext cx="2704" cy="488"/>
              </a:xfrm>
              <a:prstGeom prst="rect">
                <a:avLst/>
              </a:prstGeom>
              <a:pattFill prst="pct5">
                <a:fgClr>
                  <a:srgbClr val="FFEFD1"/>
                </a:fgClr>
                <a:bgClr>
                  <a:srgbClr val="F0EBE0"/>
                </a:bgClr>
              </a:pattFill>
              <a:ln w="1270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1" hangingPunct="1"/>
                <a:r>
                  <a:rPr lang="en-US" sz="2800" b="1">
                    <a:latin typeface="Arial" charset="0"/>
                  </a:rPr>
                  <a:t>Close the Message</a:t>
                </a:r>
              </a:p>
            </p:txBody>
          </p:sp>
        </p:grpSp>
        <p:cxnSp>
          <p:nvCxnSpPr>
            <p:cNvPr id="759828" name="AutoShape 20"/>
            <p:cNvCxnSpPr>
              <a:cxnSpLocks noChangeShapeType="1"/>
              <a:stCxn id="759813" idx="3"/>
              <a:endCxn id="759824" idx="1"/>
            </p:cNvCxnSpPr>
            <p:nvPr/>
          </p:nvCxnSpPr>
          <p:spPr bwMode="auto">
            <a:xfrm>
              <a:off x="1212" y="2740"/>
              <a:ext cx="316"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59829" name="AutoShape 21"/>
            <p:cNvCxnSpPr>
              <a:cxnSpLocks noChangeShapeType="1"/>
              <a:stCxn id="759814" idx="1"/>
              <a:endCxn id="759824" idx="3"/>
            </p:cNvCxnSpPr>
            <p:nvPr/>
          </p:nvCxnSpPr>
          <p:spPr bwMode="auto">
            <a:xfrm flipH="1">
              <a:off x="4232" y="2740"/>
              <a:ext cx="258"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85535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5" name="Rectangle 3"/>
          <p:cNvSpPr>
            <a:spLocks noGrp="1" noChangeArrowheads="1"/>
          </p:cNvSpPr>
          <p:nvPr>
            <p:ph type="title"/>
          </p:nvPr>
        </p:nvSpPr>
        <p:spPr>
          <a:xfrm>
            <a:off x="457200" y="381000"/>
            <a:ext cx="8229600" cy="1600200"/>
          </a:xfrm>
          <a:solidFill>
            <a:srgbClr val="660066"/>
          </a:solidFill>
          <a:ln>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Routine-Message Strategy</a:t>
            </a:r>
          </a:p>
        </p:txBody>
      </p:sp>
      <p:sp>
        <p:nvSpPr>
          <p:cNvPr id="617474" name="Rectangle 2" descr="5%"/>
          <p:cNvSpPr>
            <a:spLocks noChangeArrowheads="1"/>
          </p:cNvSpPr>
          <p:nvPr/>
        </p:nvSpPr>
        <p:spPr bwMode="auto">
          <a:xfrm>
            <a:off x="457200" y="1981200"/>
            <a:ext cx="8229600" cy="4191000"/>
          </a:xfrm>
          <a:prstGeom prst="rect">
            <a:avLst/>
          </a:prstGeom>
          <a:pattFill prst="pct5">
            <a:fgClr>
              <a:srgbClr val="FFEFD1"/>
            </a:fgClr>
            <a:bgClr>
              <a:srgbClr val="F5F2EB"/>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617502" name="Group 30"/>
          <p:cNvGrpSpPr>
            <a:grpSpLocks/>
          </p:cNvGrpSpPr>
          <p:nvPr/>
        </p:nvGrpSpPr>
        <p:grpSpPr bwMode="auto">
          <a:xfrm>
            <a:off x="647700" y="2327275"/>
            <a:ext cx="7848600" cy="3465513"/>
            <a:chOff x="408" y="1466"/>
            <a:chExt cx="4944" cy="2183"/>
          </a:xfrm>
        </p:grpSpPr>
        <p:sp>
          <p:nvSpPr>
            <p:cNvPr id="617477" name="Text Box 5"/>
            <p:cNvSpPr txBox="1">
              <a:spLocks noChangeArrowheads="1"/>
            </p:cNvSpPr>
            <p:nvPr/>
          </p:nvSpPr>
          <p:spPr bwMode="auto">
            <a:xfrm>
              <a:off x="2240" y="1466"/>
              <a:ext cx="1280" cy="288"/>
            </a:xfrm>
            <a:prstGeom prst="rect">
              <a:avLst/>
            </a:prstGeom>
            <a:noFill/>
            <a:ln>
              <a:noFill/>
            </a:ln>
            <a:effectLst/>
            <a:extLst>
              <a:ext uri="{909E8E84-426E-40DD-AFC4-6F175D3DCCD1}">
                <a14:hiddenFill xmlns:a14="http://schemas.microsoft.com/office/drawing/2010/main">
                  <a:solidFill>
                    <a:srgbClr val="E8E1D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The Message</a:t>
              </a:r>
            </a:p>
          </p:txBody>
        </p:sp>
        <p:sp>
          <p:nvSpPr>
            <p:cNvPr id="617478" name="Text Box 6"/>
            <p:cNvSpPr txBox="1">
              <a:spLocks noChangeArrowheads="1"/>
            </p:cNvSpPr>
            <p:nvPr/>
          </p:nvSpPr>
          <p:spPr bwMode="auto">
            <a:xfrm>
              <a:off x="1967" y="3361"/>
              <a:ext cx="1826" cy="288"/>
            </a:xfrm>
            <a:prstGeom prst="rect">
              <a:avLst/>
            </a:prstGeom>
            <a:noFill/>
            <a:ln>
              <a:noFill/>
            </a:ln>
            <a:effectLst/>
            <a:extLst>
              <a:ext uri="{909E8E84-426E-40DD-AFC4-6F175D3DCCD1}">
                <a14:hiddenFill xmlns:a14="http://schemas.microsoft.com/office/drawing/2010/main">
                  <a:solidFill>
                    <a:srgbClr val="E8E1D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Receptive Audience</a:t>
              </a:r>
            </a:p>
          </p:txBody>
        </p:sp>
        <p:grpSp>
          <p:nvGrpSpPr>
            <p:cNvPr id="617490" name="Group 18"/>
            <p:cNvGrpSpPr>
              <a:grpSpLocks/>
            </p:cNvGrpSpPr>
            <p:nvPr/>
          </p:nvGrpSpPr>
          <p:grpSpPr bwMode="auto">
            <a:xfrm>
              <a:off x="408" y="2108"/>
              <a:ext cx="4944" cy="898"/>
              <a:chOff x="408" y="2105"/>
              <a:chExt cx="4944" cy="898"/>
            </a:xfrm>
          </p:grpSpPr>
          <p:sp>
            <p:nvSpPr>
              <p:cNvPr id="617483" name="Rectangle 11" descr="5%"/>
              <p:cNvSpPr>
                <a:spLocks noChangeArrowheads="1"/>
              </p:cNvSpPr>
              <p:nvPr/>
            </p:nvSpPr>
            <p:spPr bwMode="auto">
              <a:xfrm>
                <a:off x="408" y="2105"/>
                <a:ext cx="1454" cy="898"/>
              </a:xfrm>
              <a:prstGeom prst="rect">
                <a:avLst/>
              </a:prstGeom>
              <a:pattFill prst="pct5">
                <a:fgClr>
                  <a:srgbClr val="FFEFD1"/>
                </a:fgClr>
                <a:bgClr>
                  <a:srgbClr val="F5F2EB"/>
                </a:bgClr>
              </a:pattFill>
              <a:ln w="1905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2800">
                    <a:latin typeface="Arial" charset="0"/>
                  </a:rPr>
                  <a:t>Main Idea</a:t>
                </a:r>
              </a:p>
            </p:txBody>
          </p:sp>
          <p:sp>
            <p:nvSpPr>
              <p:cNvPr id="617484" name="Rectangle 12" descr="5%"/>
              <p:cNvSpPr>
                <a:spLocks noChangeArrowheads="1"/>
              </p:cNvSpPr>
              <p:nvPr/>
            </p:nvSpPr>
            <p:spPr bwMode="auto">
              <a:xfrm>
                <a:off x="2153" y="2105"/>
                <a:ext cx="1453" cy="898"/>
              </a:xfrm>
              <a:prstGeom prst="rect">
                <a:avLst/>
              </a:prstGeom>
              <a:pattFill prst="pct5">
                <a:fgClr>
                  <a:srgbClr val="FFEFD1"/>
                </a:fgClr>
                <a:bgClr>
                  <a:srgbClr val="F5F2EB"/>
                </a:bgClr>
              </a:pattFill>
              <a:ln w="1905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2800">
                    <a:latin typeface="Arial" charset="0"/>
                  </a:rPr>
                  <a:t>Relevant</a:t>
                </a:r>
              </a:p>
              <a:p>
                <a:pPr algn="ctr"/>
                <a:r>
                  <a:rPr lang="en-US" sz="2800">
                    <a:latin typeface="Arial" charset="0"/>
                  </a:rPr>
                  <a:t>Details</a:t>
                </a:r>
              </a:p>
            </p:txBody>
          </p:sp>
          <p:sp>
            <p:nvSpPr>
              <p:cNvPr id="617485" name="Rectangle 13" descr="5%"/>
              <p:cNvSpPr>
                <a:spLocks noChangeArrowheads="1"/>
              </p:cNvSpPr>
              <p:nvPr/>
            </p:nvSpPr>
            <p:spPr bwMode="auto">
              <a:xfrm>
                <a:off x="3898" y="2105"/>
                <a:ext cx="1454" cy="898"/>
              </a:xfrm>
              <a:prstGeom prst="rect">
                <a:avLst/>
              </a:prstGeom>
              <a:pattFill prst="pct5">
                <a:fgClr>
                  <a:srgbClr val="FFEFD1"/>
                </a:fgClr>
                <a:bgClr>
                  <a:srgbClr val="F5F2EB"/>
                </a:bgClr>
              </a:pattFill>
              <a:ln w="1905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2800">
                    <a:latin typeface="Arial" charset="0"/>
                  </a:rPr>
                  <a:t>Cordial</a:t>
                </a:r>
              </a:p>
              <a:p>
                <a:pPr algn="ctr"/>
                <a:r>
                  <a:rPr lang="en-US" sz="2800">
                    <a:latin typeface="Arial" charset="0"/>
                  </a:rPr>
                  <a:t>Close</a:t>
                </a:r>
              </a:p>
            </p:txBody>
          </p:sp>
        </p:grpSp>
        <p:cxnSp>
          <p:nvCxnSpPr>
            <p:cNvPr id="617486" name="AutoShape 14"/>
            <p:cNvCxnSpPr>
              <a:cxnSpLocks noChangeShapeType="1"/>
              <a:stCxn id="617483" idx="3"/>
              <a:endCxn id="617484" idx="1"/>
            </p:cNvCxnSpPr>
            <p:nvPr/>
          </p:nvCxnSpPr>
          <p:spPr bwMode="auto">
            <a:xfrm>
              <a:off x="1868" y="2557"/>
              <a:ext cx="279" cy="0"/>
            </a:xfrm>
            <a:prstGeom prst="straightConnector1">
              <a:avLst/>
            </a:prstGeom>
            <a:noFill/>
            <a:ln w="38100">
              <a:solidFill>
                <a:schemeClr val="tx1"/>
              </a:solidFill>
              <a:round/>
              <a:headEnd/>
              <a:tailEnd type="triangle" w="med" len="med"/>
            </a:ln>
            <a:effectLst/>
            <a:extLs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cxnSp>
        <p:cxnSp>
          <p:nvCxnSpPr>
            <p:cNvPr id="617487" name="AutoShape 15"/>
            <p:cNvCxnSpPr>
              <a:cxnSpLocks noChangeShapeType="1"/>
              <a:stCxn id="617484" idx="3"/>
              <a:endCxn id="617485" idx="1"/>
            </p:cNvCxnSpPr>
            <p:nvPr/>
          </p:nvCxnSpPr>
          <p:spPr bwMode="auto">
            <a:xfrm>
              <a:off x="3612" y="2557"/>
              <a:ext cx="280" cy="0"/>
            </a:xfrm>
            <a:prstGeom prst="straightConnector1">
              <a:avLst/>
            </a:prstGeom>
            <a:noFill/>
            <a:ln w="38100">
              <a:solidFill>
                <a:schemeClr val="tx1"/>
              </a:solidFill>
              <a:round/>
              <a:headEnd/>
              <a:tailEnd type="triangle" w="med" len="med"/>
            </a:ln>
            <a:effectLst/>
            <a:extLs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cxnSp>
        <p:cxnSp>
          <p:nvCxnSpPr>
            <p:cNvPr id="617493" name="AutoShape 21"/>
            <p:cNvCxnSpPr>
              <a:cxnSpLocks noChangeShapeType="1"/>
              <a:stCxn id="617483" idx="2"/>
              <a:endCxn id="617478" idx="1"/>
            </p:cNvCxnSpPr>
            <p:nvPr/>
          </p:nvCxnSpPr>
          <p:spPr bwMode="auto">
            <a:xfrm rot="16200000" flipH="1">
              <a:off x="1304" y="2843"/>
              <a:ext cx="493" cy="83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4" name="AutoShape 22"/>
            <p:cNvCxnSpPr>
              <a:cxnSpLocks noChangeShapeType="1"/>
              <a:stCxn id="617485" idx="2"/>
              <a:endCxn id="617478" idx="3"/>
            </p:cNvCxnSpPr>
            <p:nvPr/>
          </p:nvCxnSpPr>
          <p:spPr bwMode="auto">
            <a:xfrm rot="5400000">
              <a:off x="3962" y="2843"/>
              <a:ext cx="493" cy="83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5" name="AutoShape 23"/>
            <p:cNvCxnSpPr>
              <a:cxnSpLocks noChangeShapeType="1"/>
              <a:stCxn id="617484" idx="2"/>
              <a:endCxn id="617478" idx="0"/>
            </p:cNvCxnSpPr>
            <p:nvPr/>
          </p:nvCxnSpPr>
          <p:spPr bwMode="auto">
            <a:xfrm>
              <a:off x="2880" y="3012"/>
              <a:ext cx="0" cy="349"/>
            </a:xfrm>
            <a:prstGeom prst="straightConnector1">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6" name="AutoShape 24"/>
            <p:cNvCxnSpPr>
              <a:cxnSpLocks noChangeShapeType="1"/>
              <a:stCxn id="617477" idx="1"/>
              <a:endCxn id="617483" idx="0"/>
            </p:cNvCxnSpPr>
            <p:nvPr/>
          </p:nvCxnSpPr>
          <p:spPr bwMode="auto">
            <a:xfrm rot="10800000" flipV="1">
              <a:off x="1135" y="1610"/>
              <a:ext cx="1105" cy="49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7" name="AutoShape 25"/>
            <p:cNvCxnSpPr>
              <a:cxnSpLocks noChangeShapeType="1"/>
              <a:stCxn id="617477" idx="3"/>
              <a:endCxn id="617485" idx="0"/>
            </p:cNvCxnSpPr>
            <p:nvPr/>
          </p:nvCxnSpPr>
          <p:spPr bwMode="auto">
            <a:xfrm>
              <a:off x="3520" y="1610"/>
              <a:ext cx="1105" cy="49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8" name="AutoShape 26"/>
            <p:cNvCxnSpPr>
              <a:cxnSpLocks noChangeShapeType="1"/>
              <a:stCxn id="617477" idx="2"/>
              <a:endCxn id="617484" idx="0"/>
            </p:cNvCxnSpPr>
            <p:nvPr/>
          </p:nvCxnSpPr>
          <p:spPr bwMode="auto">
            <a:xfrm>
              <a:off x="2880" y="1754"/>
              <a:ext cx="0" cy="348"/>
            </a:xfrm>
            <a:prstGeom prst="straightConnector1">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56521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7.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864054"/>
            <a:ext cx="9112273" cy="2945708"/>
          </a:xfrm>
          <a:prstGeom prst="rect">
            <a:avLst/>
          </a:prstGeom>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2076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0.jpeg"/>
          <p:cNvPicPr>
            <a:picLocks noChangeAspect="1"/>
          </p:cNvPicPr>
          <p:nvPr/>
        </p:nvPicPr>
        <p:blipFill rotWithShape="1">
          <a:blip r:embed="rId2">
            <a:extLst>
              <a:ext uri="{28A0092B-C50C-407E-A947-70E740481C1C}">
                <a14:useLocalDpi xmlns:a14="http://schemas.microsoft.com/office/drawing/2010/main" val="0"/>
              </a:ext>
            </a:extLst>
          </a:blip>
          <a:srcRect l="1697"/>
          <a:stretch/>
        </p:blipFill>
        <p:spPr>
          <a:xfrm>
            <a:off x="686551" y="1417638"/>
            <a:ext cx="7955278" cy="5129106"/>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r>
              <a:rPr lang="en-US" dirty="0" smtClean="0"/>
              <a:t>Requesting Action</a:t>
            </a:r>
            <a:endParaRPr lang="en-US" dirty="0"/>
          </a:p>
        </p:txBody>
      </p:sp>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519141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2367" name="Group 15"/>
          <p:cNvGrpSpPr>
            <a:grpSpLocks/>
          </p:cNvGrpSpPr>
          <p:nvPr/>
        </p:nvGrpSpPr>
        <p:grpSpPr bwMode="auto">
          <a:xfrm>
            <a:off x="457200" y="1981200"/>
            <a:ext cx="8229600" cy="4191000"/>
            <a:chOff x="288" y="1248"/>
            <a:chExt cx="5184" cy="2640"/>
          </a:xfrm>
        </p:grpSpPr>
        <p:sp>
          <p:nvSpPr>
            <p:cNvPr id="612354" name="Rectangle 2" descr="Dotted diamond"/>
            <p:cNvSpPr>
              <a:spLocks noChangeArrowheads="1"/>
            </p:cNvSpPr>
            <p:nvPr/>
          </p:nvSpPr>
          <p:spPr bwMode="auto">
            <a:xfrm>
              <a:off x="288" y="1248"/>
              <a:ext cx="5184" cy="2640"/>
            </a:xfrm>
            <a:prstGeom prst="rect">
              <a:avLst/>
            </a:prstGeom>
            <a:pattFill prst="dotDmnd">
              <a:fgClr>
                <a:srgbClr val="DDDDDD"/>
              </a:fgClr>
              <a:bgClr>
                <a:schemeClr val="bg1"/>
              </a:bgClr>
            </a:pattFill>
            <a:ln w="19050">
              <a:solidFill>
                <a:srgbClr val="80808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2357" name="Rectangle 5" descr="Dotted diamond"/>
            <p:cNvSpPr>
              <a:spLocks noChangeArrowheads="1"/>
            </p:cNvSpPr>
            <p:nvPr/>
          </p:nvSpPr>
          <p:spPr bwMode="auto">
            <a:xfrm>
              <a:off x="432" y="2547"/>
              <a:ext cx="1536" cy="956"/>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2800">
                  <a:effectLst>
                    <a:outerShdw blurRad="38100" dist="38100" dir="2700000" algn="tl">
                      <a:srgbClr val="DDDDDD"/>
                    </a:outerShdw>
                  </a:effectLst>
                  <a:latin typeface="Arial" charset="0"/>
                </a:rPr>
                <a:t>Number of</a:t>
              </a:r>
            </a:p>
            <a:p>
              <a:pPr algn="ctr"/>
              <a:r>
                <a:rPr lang="en-US" sz="2800">
                  <a:effectLst>
                    <a:outerShdw blurRad="38100" dist="38100" dir="2700000" algn="tl">
                      <a:srgbClr val="DDDDDD"/>
                    </a:outerShdw>
                  </a:effectLst>
                  <a:latin typeface="Arial" charset="0"/>
                </a:rPr>
                <a:t>Messages</a:t>
              </a:r>
            </a:p>
          </p:txBody>
        </p:sp>
        <p:sp>
          <p:nvSpPr>
            <p:cNvPr id="612358" name="Rectangle 6" descr="Dotted diamond"/>
            <p:cNvSpPr>
              <a:spLocks noChangeArrowheads="1"/>
            </p:cNvSpPr>
            <p:nvPr/>
          </p:nvSpPr>
          <p:spPr bwMode="auto">
            <a:xfrm>
              <a:off x="2112" y="2547"/>
              <a:ext cx="1536" cy="956"/>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2800">
                  <a:effectLst>
                    <a:outerShdw blurRad="38100" dist="38100" dir="2700000" algn="tl">
                      <a:srgbClr val="DDDDDD"/>
                    </a:outerShdw>
                  </a:effectLst>
                  <a:latin typeface="Arial" charset="0"/>
                </a:rPr>
                <a:t>Multiple</a:t>
              </a:r>
            </a:p>
            <a:p>
              <a:pPr algn="ctr"/>
              <a:r>
                <a:rPr lang="en-US" sz="2800">
                  <a:effectLst>
                    <a:outerShdw blurRad="38100" dist="38100" dir="2700000" algn="tl">
                      <a:srgbClr val="DDDDDD"/>
                    </a:outerShdw>
                  </a:effectLst>
                  <a:latin typeface="Arial" charset="0"/>
                </a:rPr>
                <a:t>Recipients</a:t>
              </a:r>
            </a:p>
          </p:txBody>
        </p:sp>
        <p:sp>
          <p:nvSpPr>
            <p:cNvPr id="612359" name="Rectangle 7" descr="Dotted diamond"/>
            <p:cNvSpPr>
              <a:spLocks noChangeArrowheads="1"/>
            </p:cNvSpPr>
            <p:nvPr/>
          </p:nvSpPr>
          <p:spPr bwMode="auto">
            <a:xfrm>
              <a:off x="3792" y="2547"/>
              <a:ext cx="1536" cy="956"/>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2800">
                  <a:effectLst>
                    <a:outerShdw blurRad="38100" dist="38100" dir="2700000" algn="tl">
                      <a:srgbClr val="DDDDDD"/>
                    </a:outerShdw>
                  </a:effectLst>
                  <a:latin typeface="Arial" charset="0"/>
                </a:rPr>
                <a:t>Chain of</a:t>
              </a:r>
            </a:p>
            <a:p>
              <a:pPr algn="ctr"/>
              <a:r>
                <a:rPr lang="en-US" sz="2800">
                  <a:effectLst>
                    <a:outerShdw blurRad="38100" dist="38100" dir="2700000" algn="tl">
                      <a:srgbClr val="DDDDDD"/>
                    </a:outerShdw>
                  </a:effectLst>
                  <a:latin typeface="Arial" charset="0"/>
                </a:rPr>
                <a:t>Command</a:t>
              </a:r>
            </a:p>
          </p:txBody>
        </p:sp>
        <p:sp>
          <p:nvSpPr>
            <p:cNvPr id="612360" name="Rectangle 8" descr="Dotted diamond"/>
            <p:cNvSpPr>
              <a:spLocks noChangeArrowheads="1"/>
            </p:cNvSpPr>
            <p:nvPr/>
          </p:nvSpPr>
          <p:spPr bwMode="auto">
            <a:xfrm>
              <a:off x="1504" y="1440"/>
              <a:ext cx="2752" cy="805"/>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3200" b="1">
                  <a:effectLst>
                    <a:outerShdw blurRad="38100" dist="38100" dir="2700000" algn="tl">
                      <a:srgbClr val="DDDDDD"/>
                    </a:outerShdw>
                  </a:effectLst>
                  <a:latin typeface="Arial" charset="0"/>
                </a:rPr>
                <a:t>E-mail Etiquette</a:t>
              </a:r>
            </a:p>
          </p:txBody>
        </p:sp>
        <p:cxnSp>
          <p:nvCxnSpPr>
            <p:cNvPr id="612361" name="AutoShape 9" descr="Dotted diamond"/>
            <p:cNvCxnSpPr>
              <a:cxnSpLocks noChangeShapeType="1"/>
              <a:stCxn id="612360" idx="2"/>
              <a:endCxn id="612357" idx="0"/>
            </p:cNvCxnSpPr>
            <p:nvPr/>
          </p:nvCxnSpPr>
          <p:spPr bwMode="auto">
            <a:xfrm rot="5400000">
              <a:off x="1889" y="1556"/>
              <a:ext cx="302" cy="1680"/>
            </a:xfrm>
            <a:prstGeom prst="bentConnector3">
              <a:avLst>
                <a:gd name="adj1" fmla="val 5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2362" name="AutoShape 10" descr="Dotted diamond"/>
            <p:cNvCxnSpPr>
              <a:cxnSpLocks noChangeShapeType="1"/>
              <a:stCxn id="612360" idx="2"/>
              <a:endCxn id="612359" idx="0"/>
            </p:cNvCxnSpPr>
            <p:nvPr/>
          </p:nvCxnSpPr>
          <p:spPr bwMode="auto">
            <a:xfrm rot="16200000" flipH="1">
              <a:off x="3569" y="1556"/>
              <a:ext cx="302" cy="1680"/>
            </a:xfrm>
            <a:prstGeom prst="bentConnector3">
              <a:avLst>
                <a:gd name="adj1" fmla="val 5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2363" name="AutoShape 11" descr="Dotted diamond"/>
            <p:cNvCxnSpPr>
              <a:cxnSpLocks noChangeShapeType="1"/>
              <a:stCxn id="612360" idx="2"/>
              <a:endCxn id="612358" idx="0"/>
            </p:cNvCxnSpPr>
            <p:nvPr/>
          </p:nvCxnSpPr>
          <p:spPr bwMode="auto">
            <a:xfrm>
              <a:off x="2880" y="2245"/>
              <a:ext cx="0" cy="302"/>
            </a:xfrm>
            <a:prstGeom prst="straightConnector1">
              <a:avLst/>
            </a:prstGeom>
            <a:noFill/>
            <a:ln w="381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2364" name="AutoShape 12" descr="Dotted diamond"/>
            <p:cNvCxnSpPr>
              <a:cxnSpLocks noChangeShapeType="1"/>
              <a:stCxn id="612357" idx="2"/>
              <a:endCxn id="612358" idx="2"/>
            </p:cNvCxnSpPr>
            <p:nvPr/>
          </p:nvCxnSpPr>
          <p:spPr bwMode="auto">
            <a:xfrm rot="16200000" flipH="1">
              <a:off x="2039" y="2664"/>
              <a:ext cx="1" cy="1680"/>
            </a:xfrm>
            <a:prstGeom prst="bentConnector3">
              <a:avLst>
                <a:gd name="adj1" fmla="val 1440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cxnSp>
        <p:cxnSp>
          <p:nvCxnSpPr>
            <p:cNvPr id="612365" name="AutoShape 13" descr="Dotted diamond"/>
            <p:cNvCxnSpPr>
              <a:cxnSpLocks noChangeShapeType="1"/>
              <a:stCxn id="612358" idx="2"/>
              <a:endCxn id="612359" idx="2"/>
            </p:cNvCxnSpPr>
            <p:nvPr/>
          </p:nvCxnSpPr>
          <p:spPr bwMode="auto">
            <a:xfrm rot="16200000" flipH="1">
              <a:off x="3719" y="2664"/>
              <a:ext cx="1" cy="1680"/>
            </a:xfrm>
            <a:prstGeom prst="bentConnector3">
              <a:avLst>
                <a:gd name="adj1" fmla="val 1440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cxnSp>
      </p:grpSp>
      <p:sp>
        <p:nvSpPr>
          <p:cNvPr id="612355" name="Rectangle 3"/>
          <p:cNvSpPr>
            <a:spLocks noGrp="1" noChangeArrowheads="1"/>
          </p:cNvSpPr>
          <p:nvPr>
            <p:ph type="title"/>
          </p:nvPr>
        </p:nvSpPr>
        <p:spPr>
          <a:xfrm>
            <a:off x="457200" y="381000"/>
            <a:ext cx="8229600" cy="1600200"/>
          </a:xfrm>
          <a:solidFill>
            <a:srgbClr val="660033"/>
          </a:solidFill>
          <a:ln w="1905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Planning Business E-Mail </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587318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20705"/>
          </a:xfrm>
        </p:spPr>
        <p:txBody>
          <a:bodyPr>
            <a:normAutofit fontScale="90000"/>
          </a:bodyPr>
          <a:lstStyle/>
          <a:p>
            <a:r>
              <a:rPr lang="en-US" dirty="0" smtClean="0"/>
              <a:t>Requesting Recommendation</a:t>
            </a:r>
            <a:endParaRPr lang="en-US" dirty="0"/>
          </a:p>
        </p:txBody>
      </p:sp>
      <p:pic>
        <p:nvPicPr>
          <p:cNvPr id="2" name="Picture 1" descr="Scan 1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678" y="956965"/>
            <a:ext cx="7122967" cy="5901035"/>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64685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ChangeArrowheads="1"/>
          </p:cNvSpPr>
          <p:nvPr/>
        </p:nvSpPr>
        <p:spPr bwMode="auto">
          <a:xfrm>
            <a:off x="457200" y="1981200"/>
            <a:ext cx="8229600" cy="41910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endParaRPr lang="en-US"/>
          </a:p>
        </p:txBody>
      </p:sp>
      <p:sp>
        <p:nvSpPr>
          <p:cNvPr id="615427" name="Rectangle 3"/>
          <p:cNvSpPr>
            <a:spLocks noGrp="1" noChangeArrowheads="1"/>
          </p:cNvSpPr>
          <p:nvPr>
            <p:ph type="title"/>
          </p:nvPr>
        </p:nvSpPr>
        <p:spPr>
          <a:xfrm>
            <a:off x="457200" y="381000"/>
            <a:ext cx="8229600" cy="1600200"/>
          </a:xfrm>
          <a:solidFill>
            <a:srgbClr val="800000"/>
          </a:solidFill>
          <a:ln w="12700">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Routine Replies</a:t>
            </a:r>
            <a:br>
              <a:rPr lang="en-US">
                <a:solidFill>
                  <a:schemeClr val="bg1"/>
                </a:solidFill>
                <a:effectLst>
                  <a:outerShdw blurRad="38100" dist="38100" dir="2700000" algn="tl">
                    <a:srgbClr val="000000"/>
                  </a:outerShdw>
                </a:effectLst>
              </a:rPr>
            </a:br>
            <a:r>
              <a:rPr lang="en-US">
                <a:solidFill>
                  <a:schemeClr val="bg1"/>
                </a:solidFill>
                <a:effectLst>
                  <a:outerShdw blurRad="38100" dist="38100" dir="2700000" algn="tl">
                    <a:srgbClr val="000000"/>
                  </a:outerShdw>
                </a:effectLst>
              </a:rPr>
              <a:t>and Positive Messages</a:t>
            </a:r>
          </a:p>
        </p:txBody>
      </p:sp>
      <p:grpSp>
        <p:nvGrpSpPr>
          <p:cNvPr id="615467" name="Group 43"/>
          <p:cNvGrpSpPr>
            <a:grpSpLocks/>
          </p:cNvGrpSpPr>
          <p:nvPr/>
        </p:nvGrpSpPr>
        <p:grpSpPr bwMode="auto">
          <a:xfrm>
            <a:off x="533400" y="2133600"/>
            <a:ext cx="8077200" cy="3886200"/>
            <a:chOff x="336" y="1344"/>
            <a:chExt cx="5088" cy="2448"/>
          </a:xfrm>
        </p:grpSpPr>
        <p:sp>
          <p:nvSpPr>
            <p:cNvPr id="615428" name="Rectangle 4"/>
            <p:cNvSpPr>
              <a:spLocks noChangeArrowheads="1"/>
            </p:cNvSpPr>
            <p:nvPr/>
          </p:nvSpPr>
          <p:spPr bwMode="auto">
            <a:xfrm>
              <a:off x="1698" y="1344"/>
              <a:ext cx="2368" cy="672"/>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3200" b="1">
                  <a:latin typeface="Arial" charset="0"/>
                </a:rPr>
                <a:t>Overall Goals</a:t>
              </a:r>
            </a:p>
          </p:txBody>
        </p:sp>
        <p:grpSp>
          <p:nvGrpSpPr>
            <p:cNvPr id="615455" name="Group 31"/>
            <p:cNvGrpSpPr>
              <a:grpSpLocks/>
            </p:cNvGrpSpPr>
            <p:nvPr/>
          </p:nvGrpSpPr>
          <p:grpSpPr bwMode="auto">
            <a:xfrm>
              <a:off x="377" y="2832"/>
              <a:ext cx="5004" cy="960"/>
              <a:chOff x="377" y="2736"/>
              <a:chExt cx="5004" cy="960"/>
            </a:xfrm>
          </p:grpSpPr>
          <p:sp>
            <p:nvSpPr>
              <p:cNvPr id="615430" name="Rectangle 6"/>
              <p:cNvSpPr>
                <a:spLocks noChangeArrowheads="1"/>
              </p:cNvSpPr>
              <p:nvPr/>
            </p:nvSpPr>
            <p:spPr bwMode="auto">
              <a:xfrm>
                <a:off x="377"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Offer </a:t>
                </a:r>
              </a:p>
              <a:p>
                <a:pPr algn="ctr" eaLnBrk="1" hangingPunct="1"/>
                <a:r>
                  <a:rPr lang="en-US" sz="2800">
                    <a:latin typeface="Arial Narrow" charset="0"/>
                  </a:rPr>
                  <a:t>Information</a:t>
                </a:r>
              </a:p>
            </p:txBody>
          </p:sp>
          <p:sp>
            <p:nvSpPr>
              <p:cNvPr id="615431" name="Rectangle 7"/>
              <p:cNvSpPr>
                <a:spLocks noChangeArrowheads="1"/>
              </p:cNvSpPr>
              <p:nvPr/>
            </p:nvSpPr>
            <p:spPr bwMode="auto">
              <a:xfrm>
                <a:off x="1640"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Answer</a:t>
                </a:r>
              </a:p>
              <a:p>
                <a:pPr algn="ctr" eaLnBrk="1" hangingPunct="1"/>
                <a:r>
                  <a:rPr lang="en-US" sz="2800">
                    <a:latin typeface="Arial Narrow" charset="0"/>
                  </a:rPr>
                  <a:t>Questions</a:t>
                </a:r>
              </a:p>
            </p:txBody>
          </p:sp>
          <p:sp>
            <p:nvSpPr>
              <p:cNvPr id="615432" name="Rectangle 8"/>
              <p:cNvSpPr>
                <a:spLocks noChangeArrowheads="1"/>
              </p:cNvSpPr>
              <p:nvPr/>
            </p:nvSpPr>
            <p:spPr bwMode="auto">
              <a:xfrm>
                <a:off x="2903"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Provide</a:t>
                </a:r>
              </a:p>
              <a:p>
                <a:pPr algn="ctr" eaLnBrk="1" hangingPunct="1"/>
                <a:r>
                  <a:rPr lang="en-US" sz="2800">
                    <a:latin typeface="Arial Narrow" charset="0"/>
                  </a:rPr>
                  <a:t>Details</a:t>
                </a:r>
              </a:p>
            </p:txBody>
          </p:sp>
          <p:sp>
            <p:nvSpPr>
              <p:cNvPr id="615433" name="Rectangle 9"/>
              <p:cNvSpPr>
                <a:spLocks noChangeArrowheads="1"/>
              </p:cNvSpPr>
              <p:nvPr/>
            </p:nvSpPr>
            <p:spPr bwMode="auto">
              <a:xfrm>
                <a:off x="4167"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Make an </a:t>
                </a:r>
              </a:p>
              <a:p>
                <a:pPr algn="ctr" eaLnBrk="1" hangingPunct="1"/>
                <a:r>
                  <a:rPr lang="en-US" sz="2800">
                    <a:latin typeface="Arial Narrow" charset="0"/>
                  </a:rPr>
                  <a:t>Impression</a:t>
                </a:r>
              </a:p>
            </p:txBody>
          </p:sp>
        </p:grpSp>
        <p:grpSp>
          <p:nvGrpSpPr>
            <p:cNvPr id="615456" name="Group 32"/>
            <p:cNvGrpSpPr>
              <a:grpSpLocks/>
            </p:cNvGrpSpPr>
            <p:nvPr/>
          </p:nvGrpSpPr>
          <p:grpSpPr bwMode="auto">
            <a:xfrm>
              <a:off x="336" y="2232"/>
              <a:ext cx="5088" cy="336"/>
              <a:chOff x="336" y="2256"/>
              <a:chExt cx="5088" cy="336"/>
            </a:xfrm>
          </p:grpSpPr>
          <p:sp>
            <p:nvSpPr>
              <p:cNvPr id="615451" name="Rectangle 27"/>
              <p:cNvSpPr>
                <a:spLocks noChangeArrowheads="1"/>
              </p:cNvSpPr>
              <p:nvPr/>
            </p:nvSpPr>
            <p:spPr bwMode="auto">
              <a:xfrm>
                <a:off x="2234" y="2256"/>
                <a:ext cx="1296" cy="3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rial" charset="0"/>
                  </a:rPr>
                  <a:t>Announcements</a:t>
                </a:r>
              </a:p>
            </p:txBody>
          </p:sp>
          <p:sp>
            <p:nvSpPr>
              <p:cNvPr id="615452" name="Rectangle 28"/>
              <p:cNvSpPr>
                <a:spLocks noChangeArrowheads="1"/>
              </p:cNvSpPr>
              <p:nvPr/>
            </p:nvSpPr>
            <p:spPr bwMode="auto">
              <a:xfrm>
                <a:off x="4133" y="2256"/>
                <a:ext cx="1291" cy="3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rial" charset="0"/>
                  </a:rPr>
                  <a:t>Goodwill</a:t>
                </a:r>
              </a:p>
            </p:txBody>
          </p:sp>
          <p:sp>
            <p:nvSpPr>
              <p:cNvPr id="615453" name="Rectangle 29"/>
              <p:cNvSpPr>
                <a:spLocks noChangeArrowheads="1"/>
              </p:cNvSpPr>
              <p:nvPr/>
            </p:nvSpPr>
            <p:spPr bwMode="auto">
              <a:xfrm>
                <a:off x="336" y="2256"/>
                <a:ext cx="1296"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rial" charset="0"/>
                  </a:rPr>
                  <a:t>Responses</a:t>
                </a:r>
              </a:p>
            </p:txBody>
          </p:sp>
        </p:grpSp>
        <p:cxnSp>
          <p:nvCxnSpPr>
            <p:cNvPr id="615457" name="AutoShape 33"/>
            <p:cNvCxnSpPr>
              <a:cxnSpLocks noChangeShapeType="1"/>
              <a:stCxn id="615428" idx="2"/>
              <a:endCxn id="615453" idx="0"/>
            </p:cNvCxnSpPr>
            <p:nvPr/>
          </p:nvCxnSpPr>
          <p:spPr bwMode="auto">
            <a:xfrm rot="5400000">
              <a:off x="1825" y="1175"/>
              <a:ext cx="216" cy="189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58" name="AutoShape 34"/>
            <p:cNvCxnSpPr>
              <a:cxnSpLocks noChangeShapeType="1"/>
              <a:stCxn id="615428" idx="2"/>
              <a:endCxn id="615451" idx="0"/>
            </p:cNvCxnSpPr>
            <p:nvPr/>
          </p:nvCxnSpPr>
          <p:spPr bwMode="auto">
            <a:xfrm>
              <a:off x="2882" y="2016"/>
              <a:ext cx="0" cy="216"/>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59" name="AutoShape 35"/>
            <p:cNvCxnSpPr>
              <a:cxnSpLocks noChangeShapeType="1"/>
              <a:stCxn id="615428" idx="2"/>
              <a:endCxn id="615452" idx="0"/>
            </p:cNvCxnSpPr>
            <p:nvPr/>
          </p:nvCxnSpPr>
          <p:spPr bwMode="auto">
            <a:xfrm rot="16200000" flipH="1">
              <a:off x="3723" y="1175"/>
              <a:ext cx="216" cy="1897"/>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1" name="AutoShape 37"/>
            <p:cNvCxnSpPr>
              <a:cxnSpLocks noChangeShapeType="1"/>
              <a:stCxn id="615451" idx="2"/>
              <a:endCxn id="615430" idx="0"/>
            </p:cNvCxnSpPr>
            <p:nvPr/>
          </p:nvCxnSpPr>
          <p:spPr bwMode="auto">
            <a:xfrm rot="5400000">
              <a:off x="1801" y="1751"/>
              <a:ext cx="264" cy="189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2" name="AutoShape 38"/>
            <p:cNvCxnSpPr>
              <a:cxnSpLocks noChangeShapeType="1"/>
              <a:stCxn id="615451" idx="2"/>
              <a:endCxn id="615433" idx="0"/>
            </p:cNvCxnSpPr>
            <p:nvPr/>
          </p:nvCxnSpPr>
          <p:spPr bwMode="auto">
            <a:xfrm rot="16200000" flipH="1">
              <a:off x="3696" y="1754"/>
              <a:ext cx="264" cy="1892"/>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3" name="AutoShape 39"/>
            <p:cNvCxnSpPr>
              <a:cxnSpLocks noChangeShapeType="1"/>
              <a:stCxn id="615451" idx="2"/>
              <a:endCxn id="615431" idx="0"/>
            </p:cNvCxnSpPr>
            <p:nvPr/>
          </p:nvCxnSpPr>
          <p:spPr bwMode="auto">
            <a:xfrm rot="5400000">
              <a:off x="2433" y="2382"/>
              <a:ext cx="264" cy="63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4" name="AutoShape 40"/>
            <p:cNvCxnSpPr>
              <a:cxnSpLocks noChangeShapeType="1"/>
              <a:stCxn id="615451" idx="2"/>
              <a:endCxn id="615432" idx="0"/>
            </p:cNvCxnSpPr>
            <p:nvPr/>
          </p:nvCxnSpPr>
          <p:spPr bwMode="auto">
            <a:xfrm rot="16200000" flipH="1">
              <a:off x="3064" y="2386"/>
              <a:ext cx="264" cy="62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738430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an 14.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794"/>
            <a:ext cx="8558214" cy="2968867"/>
          </a:xfrm>
          <a:prstGeom prst="rect">
            <a:avLst/>
          </a:prstGeom>
          <a:ln>
            <a:noFill/>
          </a:ln>
          <a:effectLst>
            <a:outerShdw blurRad="292100" dist="139700" dir="2700000" algn="tl" rotWithShape="0">
              <a:srgbClr val="333333">
                <a:alpha val="65000"/>
              </a:srgbClr>
            </a:outerShdw>
          </a:effectLst>
        </p:spPr>
      </p:pic>
      <p:graphicFrame>
        <p:nvGraphicFramePr>
          <p:cNvPr id="6" name="Table 5"/>
          <p:cNvGraphicFramePr>
            <a:graphicFrameLocks noGrp="1"/>
          </p:cNvGraphicFramePr>
          <p:nvPr>
            <p:extLst>
              <p:ext uri="{D42A27DB-BD31-4B8C-83A1-F6EECF244321}">
                <p14:modId xmlns:p14="http://schemas.microsoft.com/office/powerpoint/2010/main" val="1041984388"/>
              </p:ext>
            </p:extLst>
          </p:nvPr>
        </p:nvGraphicFramePr>
        <p:xfrm>
          <a:off x="905284" y="3470655"/>
          <a:ext cx="7443448" cy="2138552"/>
        </p:xfrm>
        <a:graphic>
          <a:graphicData uri="http://schemas.openxmlformats.org/drawingml/2006/table">
            <a:tbl>
              <a:tblPr firstRow="1" bandRow="1">
                <a:tableStyleId>{5C22544A-7EE6-4342-B048-85BDC9FD1C3A}</a:tableStyleId>
              </a:tblPr>
              <a:tblGrid>
                <a:gridCol w="3784592"/>
                <a:gridCol w="3658856"/>
              </a:tblGrid>
              <a:tr h="401192">
                <a:tc>
                  <a:txBody>
                    <a:bodyPr/>
                    <a:lstStyle/>
                    <a:p>
                      <a:r>
                        <a:rPr lang="en-US" dirty="0" smtClean="0">
                          <a:solidFill>
                            <a:schemeClr val="tx1"/>
                          </a:solidFill>
                        </a:rPr>
                        <a:t>INSTEAD OF THIS</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WRITE THIS</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I am pleased to inform</a:t>
                      </a:r>
                      <a:r>
                        <a:rPr lang="en-US" baseline="0" dirty="0" smtClean="0">
                          <a:solidFill>
                            <a:schemeClr val="tx1"/>
                          </a:solidFill>
                        </a:rPr>
                        <a:t> </a:t>
                      </a:r>
                      <a:r>
                        <a:rPr lang="en-US" dirty="0" smtClean="0">
                          <a:solidFill>
                            <a:schemeClr val="tx1"/>
                          </a:solidFill>
                        </a:rPr>
                        <a:t>you that after careful</a:t>
                      </a:r>
                      <a:r>
                        <a:rPr lang="en-US" baseline="0" dirty="0" smtClean="0">
                          <a:solidFill>
                            <a:schemeClr val="tx1"/>
                          </a:solidFill>
                        </a:rPr>
                        <a:t> c</a:t>
                      </a:r>
                      <a:r>
                        <a:rPr lang="en-US" dirty="0" smtClean="0">
                          <a:solidFill>
                            <a:schemeClr val="tx1"/>
                          </a:solidFill>
                        </a:rPr>
                        <a:t>onsideration of a diverse</a:t>
                      </a:r>
                      <a:r>
                        <a:rPr lang="en-US" baseline="0" dirty="0" smtClean="0">
                          <a:solidFill>
                            <a:schemeClr val="tx1"/>
                          </a:solidFill>
                        </a:rPr>
                        <a:t> </a:t>
                      </a:r>
                      <a:r>
                        <a:rPr lang="en-US" dirty="0" smtClean="0">
                          <a:solidFill>
                            <a:schemeClr val="tx1"/>
                          </a:solidFill>
                        </a:rPr>
                        <a:t>and talented pool of </a:t>
                      </a:r>
                      <a:r>
                        <a:rPr lang="en-US" baseline="0" dirty="0" smtClean="0">
                          <a:solidFill>
                            <a:schemeClr val="tx1"/>
                          </a:solidFill>
                        </a:rPr>
                        <a:t> a</a:t>
                      </a:r>
                      <a:r>
                        <a:rPr lang="en-US" dirty="0" smtClean="0">
                          <a:solidFill>
                            <a:schemeClr val="tx1"/>
                          </a:solidFill>
                        </a:rPr>
                        <a:t>pplicants, each of Whom did a thorough job of</a:t>
                      </a:r>
                      <a:r>
                        <a:rPr lang="en-US" baseline="0" dirty="0" smtClean="0">
                          <a:solidFill>
                            <a:schemeClr val="tx1"/>
                          </a:solidFill>
                        </a:rPr>
                        <a:t> </a:t>
                      </a:r>
                      <a:r>
                        <a:rPr lang="en-US" dirty="0" smtClean="0">
                          <a:solidFill>
                            <a:schemeClr val="tx1"/>
                          </a:solidFill>
                        </a:rPr>
                        <a:t>analyzing Trask Horton Pharmaceuticals’</a:t>
                      </a:r>
                      <a:r>
                        <a:rPr lang="en-US" baseline="0" dirty="0" smtClean="0">
                          <a:solidFill>
                            <a:schemeClr val="tx1"/>
                          </a:solidFill>
                        </a:rPr>
                        <a:t> </a:t>
                      </a:r>
                      <a:r>
                        <a:rPr lang="en-US" dirty="0" smtClean="0">
                          <a:solidFill>
                            <a:schemeClr val="tx1"/>
                          </a:solidFill>
                        </a:rPr>
                        <a:t>training needs, we</a:t>
                      </a:r>
                      <a:r>
                        <a:rPr lang="en-US" baseline="0" dirty="0" smtClean="0">
                          <a:solidFill>
                            <a:schemeClr val="tx1"/>
                          </a:solidFill>
                        </a:rPr>
                        <a:t> </a:t>
                      </a:r>
                      <a:r>
                        <a:rPr lang="en-US" dirty="0" smtClean="0">
                          <a:solidFill>
                            <a:schemeClr val="tx1"/>
                          </a:solidFill>
                        </a:rPr>
                        <a:t>have selected your bid.</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Trask Horton Pharmaceuticals has accepted your bid to provide public speaking and presentation training to the sales staff. </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
        <p:nvSpPr>
          <p:cNvPr id="7" name="Footer Placeholder 6"/>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11420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457200" y="2286000"/>
            <a:ext cx="8229600" cy="1828800"/>
          </a:xfrm>
          <a:noFill/>
          <a:ln/>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txBody>
          <a:bodyPr/>
          <a:lstStyle/>
          <a:p>
            <a:r>
              <a:rPr lang="en-US" sz="4800"/>
              <a:t>Writing Negative Messages</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24005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9394" name="Rectangle 2" descr="Dashed horizontal"/>
          <p:cNvSpPr>
            <a:spLocks noChangeArrowheads="1"/>
          </p:cNvSpPr>
          <p:nvPr/>
        </p:nvSpPr>
        <p:spPr bwMode="auto">
          <a:xfrm>
            <a:off x="457200" y="1981200"/>
            <a:ext cx="8229600" cy="4191000"/>
          </a:xfrm>
          <a:prstGeom prst="rect">
            <a:avLst/>
          </a:prstGeom>
          <a:pattFill prst="dashHorz">
            <a:fgClr>
              <a:srgbClr val="EAEAEA"/>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9395" name="Rectangle 3"/>
          <p:cNvSpPr>
            <a:spLocks noGrp="1" noChangeArrowheads="1"/>
          </p:cNvSpPr>
          <p:nvPr>
            <p:ph type="title"/>
          </p:nvPr>
        </p:nvSpPr>
        <p:spPr>
          <a:xfrm>
            <a:off x="457200" y="381000"/>
            <a:ext cx="8229600" cy="1600200"/>
          </a:xfrm>
          <a:solidFill>
            <a:srgbClr val="000066"/>
          </a:solidFill>
          <a:ln w="28575">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Goals of Negative Messages</a:t>
            </a:r>
          </a:p>
        </p:txBody>
      </p:sp>
      <p:sp>
        <p:nvSpPr>
          <p:cNvPr id="699396" name="Rectangle 4"/>
          <p:cNvSpPr>
            <a:spLocks noGrp="1" noChangeArrowheads="1"/>
          </p:cNvSpPr>
          <p:nvPr>
            <p:ph type="body" idx="1"/>
          </p:nvPr>
        </p:nvSpPr>
        <p:spPr/>
        <p:txBody>
          <a:bodyPr/>
          <a:lstStyle/>
          <a:p>
            <a:pPr marL="533400" indent="-533400">
              <a:lnSpc>
                <a:spcPct val="150000"/>
              </a:lnSpc>
              <a:buFontTx/>
              <a:buAutoNum type="arabicPeriod"/>
            </a:pPr>
            <a:r>
              <a:rPr lang="en-US" b="0"/>
              <a:t>Convey the message</a:t>
            </a:r>
          </a:p>
          <a:p>
            <a:pPr marL="533400" indent="-533400">
              <a:lnSpc>
                <a:spcPct val="150000"/>
              </a:lnSpc>
              <a:buFontTx/>
              <a:buAutoNum type="arabicPeriod"/>
            </a:pPr>
            <a:r>
              <a:rPr lang="en-US" b="0"/>
              <a:t>Ensure acceptance</a:t>
            </a:r>
          </a:p>
          <a:p>
            <a:pPr marL="533400" indent="-533400">
              <a:lnSpc>
                <a:spcPct val="150000"/>
              </a:lnSpc>
              <a:buFontTx/>
              <a:buAutoNum type="arabicPeriod"/>
            </a:pPr>
            <a:r>
              <a:rPr lang="en-US" b="0"/>
              <a:t>Promote goodwill</a:t>
            </a:r>
          </a:p>
          <a:p>
            <a:pPr marL="533400" indent="-533400">
              <a:lnSpc>
                <a:spcPct val="150000"/>
              </a:lnSpc>
              <a:buFontTx/>
              <a:buAutoNum type="arabicPeriod"/>
            </a:pPr>
            <a:r>
              <a:rPr lang="en-US" b="0"/>
              <a:t>Maintain a good corporate image</a:t>
            </a:r>
          </a:p>
          <a:p>
            <a:pPr marL="533400" indent="-533400">
              <a:lnSpc>
                <a:spcPct val="150000"/>
              </a:lnSpc>
              <a:buFontTx/>
              <a:buAutoNum type="arabicPeriod"/>
            </a:pPr>
            <a:r>
              <a:rPr lang="en-US" b="0"/>
              <a:t>Minimize future correspondence</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668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71066470"/>
              </p:ext>
            </p:extLst>
          </p:nvPr>
        </p:nvGraphicFramePr>
        <p:xfrm>
          <a:off x="1" y="4413985"/>
          <a:ext cx="9143999" cy="2255392"/>
        </p:xfrm>
        <a:graphic>
          <a:graphicData uri="http://schemas.openxmlformats.org/drawingml/2006/table">
            <a:tbl>
              <a:tblPr firstRow="1" bandRow="1">
                <a:tableStyleId>{5C22544A-7EE6-4342-B048-85BDC9FD1C3A}</a:tableStyleId>
              </a:tblPr>
              <a:tblGrid>
                <a:gridCol w="4287528"/>
                <a:gridCol w="4856471"/>
              </a:tblGrid>
              <a:tr h="401192">
                <a:tc>
                  <a:txBody>
                    <a:bodyPr/>
                    <a:lstStyle/>
                    <a:p>
                      <a:r>
                        <a:rPr lang="en-US" sz="1600" dirty="0" smtClean="0">
                          <a:solidFill>
                            <a:schemeClr val="tx1"/>
                          </a:solidFill>
                        </a:rPr>
                        <a:t>INSTEAD OF THIS</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WRITE THIS</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I must refuse your request.</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I will be out of town on the day you need me.</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must deny your application.</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position has been filled.</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cannot afford to continue the program.</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program will conclude on May 1.</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Much as I would like to attend …</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Our budget meeting ends too late for me to attend.</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must turn down your extension request</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solidFill>
                            <a:schemeClr val="tx1"/>
                          </a:solidFill>
                        </a:rPr>
                        <a:t>Please send in your payment by June 14.</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21603995"/>
              </p:ext>
            </p:extLst>
          </p:nvPr>
        </p:nvGraphicFramePr>
        <p:xfrm>
          <a:off x="0" y="34811"/>
          <a:ext cx="9143999" cy="4002388"/>
        </p:xfrm>
        <a:graphic>
          <a:graphicData uri="http://schemas.openxmlformats.org/drawingml/2006/table">
            <a:tbl>
              <a:tblPr firstRow="1" bandRow="1">
                <a:tableStyleId>{5C22544A-7EE6-4342-B048-85BDC9FD1C3A}</a:tableStyleId>
              </a:tblPr>
              <a:tblGrid>
                <a:gridCol w="4224660"/>
                <a:gridCol w="4919339"/>
              </a:tblGrid>
              <a:tr h="401192">
                <a:tc gridSpan="2">
                  <a:txBody>
                    <a:bodyPr/>
                    <a:lstStyle/>
                    <a:p>
                      <a:r>
                        <a:rPr lang="en-US" sz="1600" dirty="0" smtClean="0">
                          <a:solidFill>
                            <a:schemeClr val="tx1"/>
                          </a:solidFill>
                        </a:rPr>
                        <a:t>Choosing Positive Words</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hMerge="1">
                  <a:txBody>
                    <a:bodyPr/>
                    <a:lstStyle/>
                    <a:p>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401192">
                <a:tc>
                  <a:txBody>
                    <a:bodyPr/>
                    <a:lstStyle/>
                    <a:p>
                      <a:r>
                        <a:rPr lang="en-US" sz="1600" dirty="0" smtClean="0">
                          <a:solidFill>
                            <a:schemeClr val="tx1"/>
                          </a:solidFill>
                        </a:rPr>
                        <a:t>Negative Phrasing</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Positive Alternatives</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The damage wont be fixed for a week.</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Please clarify your request.</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must deny your application.</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item will be repaired next week.</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Although it wasn't our fault, there</a:t>
                      </a:r>
                      <a:r>
                        <a:rPr lang="en-US" sz="1600" baseline="0" dirty="0" smtClean="0">
                          <a:solidFill>
                            <a:schemeClr val="tx1"/>
                          </a:solidFill>
                        </a:rPr>
                        <a:t> </a:t>
                      </a:r>
                      <a:r>
                        <a:rPr lang="en-US" sz="1600" dirty="0" smtClean="0">
                          <a:solidFill>
                            <a:schemeClr val="tx1"/>
                          </a:solidFill>
                        </a:rPr>
                        <a:t>will be an</a:t>
                      </a:r>
                      <a:r>
                        <a:rPr lang="en-US" sz="1600" baseline="0" dirty="0" smtClean="0">
                          <a:solidFill>
                            <a:schemeClr val="tx1"/>
                          </a:solidFill>
                        </a:rPr>
                        <a:t> </a:t>
                      </a:r>
                      <a:r>
                        <a:rPr lang="en-US" sz="1600" dirty="0" smtClean="0">
                          <a:solidFill>
                            <a:schemeClr val="tx1"/>
                          </a:solidFill>
                        </a:rPr>
                        <a:t>unavoidable delay in your order.</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We will process your order as soon as</a:t>
                      </a:r>
                      <a:r>
                        <a:rPr lang="en-US" sz="1600" baseline="0" dirty="0" smtClean="0">
                          <a:solidFill>
                            <a:schemeClr val="tx1"/>
                          </a:solidFill>
                        </a:rPr>
                        <a:t> </a:t>
                      </a:r>
                      <a:r>
                        <a:rPr lang="en-US" sz="1600" dirty="0" smtClean="0">
                          <a:solidFill>
                            <a:schemeClr val="tx1"/>
                          </a:solidFill>
                        </a:rPr>
                        <a:t>we receive an aluminum shipment</a:t>
                      </a:r>
                      <a:r>
                        <a:rPr lang="en-US" sz="1600" baseline="0" dirty="0" smtClean="0">
                          <a:solidFill>
                            <a:schemeClr val="tx1"/>
                          </a:solidFill>
                        </a:rPr>
                        <a:t> </a:t>
                      </a:r>
                      <a:r>
                        <a:rPr lang="en-US" sz="1600" dirty="0" smtClean="0">
                          <a:solidFill>
                            <a:schemeClr val="tx1"/>
                          </a:solidFill>
                        </a:rPr>
                        <a:t>from our supplier, which we expect to happen within 10 days.</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I was shocked to learn that you’re unhappy.</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Thank you for sharing your concerns about your shopping experience.</a:t>
                      </a: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477124">
                <a:tc>
                  <a:txBody>
                    <a:bodyPr/>
                    <a:lstStyle/>
                    <a:p>
                      <a:r>
                        <a:rPr lang="en-US" sz="1600" dirty="0" smtClean="0">
                          <a:solidFill>
                            <a:schemeClr val="tx1"/>
                          </a:solidFill>
                        </a:rPr>
                        <a:t>Unfortunately, we haven’t received it.</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item hasn’t arrived yet.</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The enclosed statement is wrong.</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solidFill>
                            <a:schemeClr val="tx1"/>
                          </a:solidFill>
                        </a:rPr>
                        <a:t>Please verify the enclosed statement and provide a correct copy</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Footer Placeholder 6"/>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236982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9" name="Rectangle 3"/>
          <p:cNvSpPr>
            <a:spLocks noGrp="1" noChangeArrowheads="1"/>
          </p:cNvSpPr>
          <p:nvPr>
            <p:ph type="title"/>
          </p:nvPr>
        </p:nvSpPr>
        <p:spPr>
          <a:xfrm>
            <a:off x="457200" y="381000"/>
            <a:ext cx="8229600" cy="1600200"/>
          </a:xfrm>
          <a:solidFill>
            <a:srgbClr val="660033"/>
          </a:solidFill>
          <a:ln>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 Choosing the Approach</a:t>
            </a:r>
          </a:p>
        </p:txBody>
      </p:sp>
      <p:grpSp>
        <p:nvGrpSpPr>
          <p:cNvPr id="761883" name="Group 27"/>
          <p:cNvGrpSpPr>
            <a:grpSpLocks/>
          </p:cNvGrpSpPr>
          <p:nvPr/>
        </p:nvGrpSpPr>
        <p:grpSpPr bwMode="auto">
          <a:xfrm>
            <a:off x="457200" y="1981200"/>
            <a:ext cx="8229600" cy="4191000"/>
            <a:chOff x="288" y="1248"/>
            <a:chExt cx="5184" cy="2640"/>
          </a:xfrm>
        </p:grpSpPr>
        <p:sp>
          <p:nvSpPr>
            <p:cNvPr id="761876" name="Rectangle 20" descr="Large confetti"/>
            <p:cNvSpPr>
              <a:spLocks noChangeArrowheads="1"/>
            </p:cNvSpPr>
            <p:nvPr/>
          </p:nvSpPr>
          <p:spPr bwMode="auto">
            <a:xfrm>
              <a:off x="288" y="256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7" name="Rectangle 21" descr="Large confetti"/>
            <p:cNvSpPr>
              <a:spLocks noChangeArrowheads="1"/>
            </p:cNvSpPr>
            <p:nvPr/>
          </p:nvSpPr>
          <p:spPr bwMode="auto">
            <a:xfrm>
              <a:off x="2016" y="256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8" name="Rectangle 22" descr="Large confetti"/>
            <p:cNvSpPr>
              <a:spLocks noChangeArrowheads="1"/>
            </p:cNvSpPr>
            <p:nvPr/>
          </p:nvSpPr>
          <p:spPr bwMode="auto">
            <a:xfrm>
              <a:off x="3744" y="256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58" name="Rectangle 2" descr="Large confetti"/>
            <p:cNvSpPr>
              <a:spLocks noChangeArrowheads="1"/>
            </p:cNvSpPr>
            <p:nvPr/>
          </p:nvSpPr>
          <p:spPr bwMode="auto">
            <a:xfrm>
              <a:off x="288" y="124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2" name="Rectangle 16" descr="Large confetti"/>
            <p:cNvSpPr>
              <a:spLocks noChangeArrowheads="1"/>
            </p:cNvSpPr>
            <p:nvPr/>
          </p:nvSpPr>
          <p:spPr bwMode="auto">
            <a:xfrm>
              <a:off x="2016" y="124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3" name="Rectangle 17" descr="Large confetti"/>
            <p:cNvSpPr>
              <a:spLocks noChangeArrowheads="1"/>
            </p:cNvSpPr>
            <p:nvPr/>
          </p:nvSpPr>
          <p:spPr bwMode="auto">
            <a:xfrm>
              <a:off x="3744" y="124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761881" name="Group 25"/>
            <p:cNvGrpSpPr>
              <a:grpSpLocks/>
            </p:cNvGrpSpPr>
            <p:nvPr/>
          </p:nvGrpSpPr>
          <p:grpSpPr bwMode="auto">
            <a:xfrm>
              <a:off x="384" y="1345"/>
              <a:ext cx="4992" cy="2444"/>
              <a:chOff x="384" y="1345"/>
              <a:chExt cx="4992" cy="2444"/>
            </a:xfrm>
          </p:grpSpPr>
          <p:sp>
            <p:nvSpPr>
              <p:cNvPr id="761860" name="Rectangle 4" descr="Large confetti"/>
              <p:cNvSpPr>
                <a:spLocks noChangeArrowheads="1"/>
              </p:cNvSpPr>
              <p:nvPr/>
            </p:nvSpPr>
            <p:spPr bwMode="auto">
              <a:xfrm>
                <a:off x="384" y="266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Working</a:t>
                </a:r>
              </a:p>
              <a:p>
                <a:pPr algn="ctr" eaLnBrk="1" hangingPunct="1"/>
                <a:r>
                  <a:rPr lang="en-US" sz="2800">
                    <a:latin typeface="Arial" charset="0"/>
                  </a:rPr>
                  <a:t>Relationships</a:t>
                </a:r>
              </a:p>
            </p:txBody>
          </p:sp>
          <p:sp>
            <p:nvSpPr>
              <p:cNvPr id="761861" name="Rectangle 5" descr="Large confetti"/>
              <p:cNvSpPr>
                <a:spLocks noChangeArrowheads="1"/>
              </p:cNvSpPr>
              <p:nvPr/>
            </p:nvSpPr>
            <p:spPr bwMode="auto">
              <a:xfrm>
                <a:off x="2112" y="266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Getting</a:t>
                </a:r>
              </a:p>
              <a:p>
                <a:pPr algn="ctr" eaLnBrk="1" hangingPunct="1"/>
                <a:r>
                  <a:rPr lang="en-US" sz="2800">
                    <a:latin typeface="Arial" charset="0"/>
                  </a:rPr>
                  <a:t>Attention</a:t>
                </a:r>
              </a:p>
            </p:txBody>
          </p:sp>
          <p:sp>
            <p:nvSpPr>
              <p:cNvPr id="761862" name="Rectangle 6" descr="Large confetti"/>
              <p:cNvSpPr>
                <a:spLocks noChangeArrowheads="1"/>
              </p:cNvSpPr>
              <p:nvPr/>
            </p:nvSpPr>
            <p:spPr bwMode="auto">
              <a:xfrm>
                <a:off x="3840" y="266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Organizational</a:t>
                </a:r>
              </a:p>
              <a:p>
                <a:pPr algn="ctr" eaLnBrk="1" hangingPunct="1"/>
                <a:r>
                  <a:rPr lang="en-US" sz="2800">
                    <a:latin typeface="Arial" charset="0"/>
                  </a:rPr>
                  <a:t>Preferences</a:t>
                </a:r>
              </a:p>
            </p:txBody>
          </p:sp>
          <p:sp>
            <p:nvSpPr>
              <p:cNvPr id="761863" name="Rectangle 7" descr="Large confetti"/>
              <p:cNvSpPr>
                <a:spLocks noChangeArrowheads="1"/>
              </p:cNvSpPr>
              <p:nvPr/>
            </p:nvSpPr>
            <p:spPr bwMode="auto">
              <a:xfrm>
                <a:off x="384" y="134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Audience</a:t>
                </a:r>
              </a:p>
              <a:p>
                <a:pPr algn="ctr" eaLnBrk="1" hangingPunct="1"/>
                <a:r>
                  <a:rPr lang="en-US" sz="2800">
                    <a:latin typeface="Arial" charset="0"/>
                  </a:rPr>
                  <a:t>Reaction</a:t>
                </a:r>
              </a:p>
            </p:txBody>
          </p:sp>
          <p:sp>
            <p:nvSpPr>
              <p:cNvPr id="761864" name="Rectangle 8" descr="Large confetti"/>
              <p:cNvSpPr>
                <a:spLocks noChangeArrowheads="1"/>
              </p:cNvSpPr>
              <p:nvPr/>
            </p:nvSpPr>
            <p:spPr bwMode="auto">
              <a:xfrm>
                <a:off x="3840" y="134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Importance </a:t>
                </a:r>
              </a:p>
              <a:p>
                <a:pPr algn="ctr" eaLnBrk="1" hangingPunct="1"/>
                <a:r>
                  <a:rPr lang="en-US" sz="2800">
                    <a:latin typeface="Arial" charset="0"/>
                  </a:rPr>
                  <a:t>of the News</a:t>
                </a:r>
              </a:p>
            </p:txBody>
          </p:sp>
          <p:sp>
            <p:nvSpPr>
              <p:cNvPr id="761868" name="Rectangle 12" descr="Large confetti"/>
              <p:cNvSpPr>
                <a:spLocks noChangeArrowheads="1"/>
              </p:cNvSpPr>
              <p:nvPr/>
            </p:nvSpPr>
            <p:spPr bwMode="auto">
              <a:xfrm>
                <a:off x="2112" y="134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Audience</a:t>
                </a:r>
              </a:p>
              <a:p>
                <a:pPr algn="ctr" eaLnBrk="1" hangingPunct="1"/>
                <a:r>
                  <a:rPr lang="en-US" sz="2800">
                    <a:latin typeface="Arial" charset="0"/>
                  </a:rPr>
                  <a:t>Preferences</a:t>
                </a:r>
              </a:p>
            </p:txBody>
          </p:sp>
        </p:gr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09940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6979" name="Rectangle 3"/>
          <p:cNvSpPr>
            <a:spLocks noGrp="1" noChangeArrowheads="1"/>
          </p:cNvSpPr>
          <p:nvPr>
            <p:ph type="title"/>
          </p:nvPr>
        </p:nvSpPr>
        <p:spPr>
          <a:xfrm>
            <a:off x="457200" y="381000"/>
            <a:ext cx="8229600" cy="1600200"/>
          </a:xfrm>
          <a:solidFill>
            <a:srgbClr val="003366"/>
          </a:solidFill>
          <a:ln w="28575">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The Direct Approach</a:t>
            </a:r>
          </a:p>
        </p:txBody>
      </p:sp>
      <p:grpSp>
        <p:nvGrpSpPr>
          <p:cNvPr id="766992" name="Group 16"/>
          <p:cNvGrpSpPr>
            <a:grpSpLocks/>
          </p:cNvGrpSpPr>
          <p:nvPr/>
        </p:nvGrpSpPr>
        <p:grpSpPr bwMode="auto">
          <a:xfrm>
            <a:off x="609600" y="2163763"/>
            <a:ext cx="7924800" cy="3825875"/>
            <a:chOff x="384" y="1363"/>
            <a:chExt cx="4992" cy="2410"/>
          </a:xfrm>
        </p:grpSpPr>
        <p:sp>
          <p:nvSpPr>
            <p:cNvPr id="766983" name="Line 7"/>
            <p:cNvSpPr>
              <a:spLocks noChangeShapeType="1"/>
            </p:cNvSpPr>
            <p:nvPr/>
          </p:nvSpPr>
          <p:spPr bwMode="auto">
            <a:xfrm>
              <a:off x="384" y="1507"/>
              <a:ext cx="499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766985" name="Text Box 9"/>
            <p:cNvSpPr txBox="1">
              <a:spLocks noChangeArrowheads="1"/>
            </p:cNvSpPr>
            <p:nvPr/>
          </p:nvSpPr>
          <p:spPr bwMode="auto">
            <a:xfrm>
              <a:off x="2016" y="1363"/>
              <a:ext cx="1679"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Flow of the Message</a:t>
              </a:r>
            </a:p>
          </p:txBody>
        </p:sp>
        <p:sp>
          <p:nvSpPr>
            <p:cNvPr id="766987" name="AutoShape 11"/>
            <p:cNvSpPr>
              <a:spLocks noChangeArrowheads="1"/>
            </p:cNvSpPr>
            <p:nvPr/>
          </p:nvSpPr>
          <p:spPr bwMode="auto">
            <a:xfrm>
              <a:off x="384" y="1776"/>
              <a:ext cx="1664"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Bad News</a:t>
              </a:r>
            </a:p>
            <a:p>
              <a:pPr algn="ctr"/>
              <a:endParaRPr lang="en-US"/>
            </a:p>
            <a:p>
              <a:pPr algn="ctr"/>
              <a:endParaRPr lang="en-US"/>
            </a:p>
            <a:p>
              <a:pPr algn="ctr"/>
              <a:endParaRPr lang="en-US"/>
            </a:p>
            <a:p>
              <a:pPr algn="ctr"/>
              <a:r>
                <a:rPr lang="en-US" i="1">
                  <a:latin typeface="Arial" charset="0"/>
                </a:rPr>
                <a:t>Step 1</a:t>
              </a:r>
            </a:p>
          </p:txBody>
        </p:sp>
        <p:sp>
          <p:nvSpPr>
            <p:cNvPr id="766988" name="AutoShape 12"/>
            <p:cNvSpPr>
              <a:spLocks noChangeArrowheads="1"/>
            </p:cNvSpPr>
            <p:nvPr/>
          </p:nvSpPr>
          <p:spPr bwMode="auto">
            <a:xfrm>
              <a:off x="2048" y="1776"/>
              <a:ext cx="1664"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Reasons</a:t>
              </a:r>
            </a:p>
            <a:p>
              <a:pPr algn="ctr"/>
              <a:endParaRPr lang="en-US"/>
            </a:p>
            <a:p>
              <a:pPr algn="ctr"/>
              <a:endParaRPr lang="en-US"/>
            </a:p>
            <a:p>
              <a:pPr algn="ctr"/>
              <a:endParaRPr lang="en-US"/>
            </a:p>
            <a:p>
              <a:pPr algn="ctr"/>
              <a:r>
                <a:rPr lang="en-US" i="1">
                  <a:latin typeface="Arial" charset="0"/>
                </a:rPr>
                <a:t>Step 2</a:t>
              </a:r>
            </a:p>
          </p:txBody>
        </p:sp>
        <p:sp>
          <p:nvSpPr>
            <p:cNvPr id="766989" name="AutoShape 13"/>
            <p:cNvSpPr>
              <a:spLocks noChangeArrowheads="1"/>
            </p:cNvSpPr>
            <p:nvPr/>
          </p:nvSpPr>
          <p:spPr bwMode="auto">
            <a:xfrm>
              <a:off x="3712" y="1776"/>
              <a:ext cx="1664"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Positive Close</a:t>
              </a:r>
            </a:p>
            <a:p>
              <a:pPr algn="ctr"/>
              <a:endParaRPr lang="en-US"/>
            </a:p>
            <a:p>
              <a:pPr algn="ctr"/>
              <a:endParaRPr lang="en-US"/>
            </a:p>
            <a:p>
              <a:pPr algn="ctr"/>
              <a:endParaRPr lang="en-US"/>
            </a:p>
            <a:p>
              <a:pPr algn="ctr"/>
              <a:r>
                <a:rPr lang="en-US" i="1">
                  <a:latin typeface="Arial" charset="0"/>
                </a:rPr>
                <a:t>Step 3</a:t>
              </a:r>
            </a:p>
          </p:txBody>
        </p:sp>
        <p:cxnSp>
          <p:nvCxnSpPr>
            <p:cNvPr id="766991" name="AutoShape 15"/>
            <p:cNvCxnSpPr>
              <a:cxnSpLocks noChangeShapeType="1"/>
              <a:stCxn id="766987" idx="2"/>
              <a:endCxn id="766989" idx="2"/>
            </p:cNvCxnSpPr>
            <p:nvPr/>
          </p:nvCxnSpPr>
          <p:spPr bwMode="auto">
            <a:xfrm rot="16200000" flipH="1">
              <a:off x="2879" y="1697"/>
              <a:ext cx="1" cy="3328"/>
            </a:xfrm>
            <a:prstGeom prst="bentConnector3">
              <a:avLst>
                <a:gd name="adj1" fmla="val 29000000"/>
              </a:avLst>
            </a:prstGeom>
            <a:noFill/>
            <a:ln w="571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766986" name="Text Box 10"/>
            <p:cNvSpPr txBox="1">
              <a:spLocks noChangeArrowheads="1"/>
            </p:cNvSpPr>
            <p:nvPr/>
          </p:nvSpPr>
          <p:spPr bwMode="auto">
            <a:xfrm>
              <a:off x="1824" y="3523"/>
              <a:ext cx="2125"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Substance of the Message</a:t>
              </a:r>
            </a:p>
          </p:txBody>
        </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5408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7.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4739" y="0"/>
            <a:ext cx="6450089" cy="6858000"/>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272653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9027" name="Rectangle 3"/>
          <p:cNvSpPr>
            <a:spLocks noGrp="1" noChangeArrowheads="1"/>
          </p:cNvSpPr>
          <p:nvPr>
            <p:ph type="title"/>
          </p:nvPr>
        </p:nvSpPr>
        <p:spPr>
          <a:xfrm>
            <a:off x="457200" y="381000"/>
            <a:ext cx="8229600" cy="1600200"/>
          </a:xfrm>
          <a:solidFill>
            <a:srgbClr val="660066"/>
          </a:solidFill>
          <a:ln w="28575">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The Indirect Approach</a:t>
            </a:r>
          </a:p>
        </p:txBody>
      </p:sp>
      <p:grpSp>
        <p:nvGrpSpPr>
          <p:cNvPr id="769044" name="Group 20"/>
          <p:cNvGrpSpPr>
            <a:grpSpLocks/>
          </p:cNvGrpSpPr>
          <p:nvPr/>
        </p:nvGrpSpPr>
        <p:grpSpPr bwMode="auto">
          <a:xfrm>
            <a:off x="609600" y="2163763"/>
            <a:ext cx="7924800" cy="3825875"/>
            <a:chOff x="384" y="1363"/>
            <a:chExt cx="4992" cy="2410"/>
          </a:xfrm>
        </p:grpSpPr>
        <p:sp>
          <p:nvSpPr>
            <p:cNvPr id="769033" name="Line 9"/>
            <p:cNvSpPr>
              <a:spLocks noChangeShapeType="1"/>
            </p:cNvSpPr>
            <p:nvPr/>
          </p:nvSpPr>
          <p:spPr bwMode="auto">
            <a:xfrm>
              <a:off x="384" y="1507"/>
              <a:ext cx="499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769034" name="Text Box 10"/>
            <p:cNvSpPr txBox="1">
              <a:spLocks noChangeArrowheads="1"/>
            </p:cNvSpPr>
            <p:nvPr/>
          </p:nvSpPr>
          <p:spPr bwMode="auto">
            <a:xfrm>
              <a:off x="2016" y="1363"/>
              <a:ext cx="1679"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Flow of the Message</a:t>
              </a:r>
            </a:p>
          </p:txBody>
        </p:sp>
        <p:sp>
          <p:nvSpPr>
            <p:cNvPr id="769037" name="AutoShape 13"/>
            <p:cNvSpPr>
              <a:spLocks noChangeArrowheads="1"/>
            </p:cNvSpPr>
            <p:nvPr/>
          </p:nvSpPr>
          <p:spPr bwMode="auto">
            <a:xfrm>
              <a:off x="384"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Buffer</a:t>
              </a:r>
            </a:p>
            <a:p>
              <a:pPr algn="ctr"/>
              <a:endParaRPr lang="en-US" sz="2800" b="1">
                <a:latin typeface="Arial" charset="0"/>
              </a:endParaRPr>
            </a:p>
            <a:p>
              <a:pPr algn="ctr"/>
              <a:endParaRPr lang="en-US" sz="2800" b="1">
                <a:latin typeface="Arial" charset="0"/>
              </a:endParaRPr>
            </a:p>
            <a:p>
              <a:pPr algn="ctr"/>
              <a:r>
                <a:rPr lang="en-US" i="1">
                  <a:latin typeface="Arial" charset="0"/>
                </a:rPr>
                <a:t>Step 1</a:t>
              </a:r>
            </a:p>
          </p:txBody>
        </p:sp>
        <p:sp>
          <p:nvSpPr>
            <p:cNvPr id="769038" name="AutoShape 14"/>
            <p:cNvSpPr>
              <a:spLocks noChangeArrowheads="1"/>
            </p:cNvSpPr>
            <p:nvPr/>
          </p:nvSpPr>
          <p:spPr bwMode="auto">
            <a:xfrm>
              <a:off x="1632"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Reasons</a:t>
              </a:r>
            </a:p>
            <a:p>
              <a:pPr algn="ctr"/>
              <a:endParaRPr lang="en-US" sz="2800" b="1">
                <a:latin typeface="Arial" charset="0"/>
              </a:endParaRPr>
            </a:p>
            <a:p>
              <a:pPr algn="ctr"/>
              <a:endParaRPr lang="en-US" sz="2800" b="1">
                <a:latin typeface="Arial" charset="0"/>
              </a:endParaRPr>
            </a:p>
            <a:p>
              <a:pPr algn="ctr"/>
              <a:r>
                <a:rPr lang="en-US" i="1">
                  <a:latin typeface="Arial" charset="0"/>
                </a:rPr>
                <a:t>Step 2</a:t>
              </a:r>
            </a:p>
          </p:txBody>
        </p:sp>
        <p:sp>
          <p:nvSpPr>
            <p:cNvPr id="769039" name="AutoShape 15"/>
            <p:cNvSpPr>
              <a:spLocks noChangeArrowheads="1"/>
            </p:cNvSpPr>
            <p:nvPr/>
          </p:nvSpPr>
          <p:spPr bwMode="auto">
            <a:xfrm>
              <a:off x="2880" y="1776"/>
              <a:ext cx="1248" cy="1584"/>
            </a:xfrm>
            <a:prstGeom prst="foldedCorner">
              <a:avLst>
                <a:gd name="adj" fmla="val 12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2800" b="1">
                  <a:latin typeface="Arial" charset="0"/>
                </a:rPr>
                <a:t>Bad </a:t>
              </a:r>
            </a:p>
            <a:p>
              <a:pPr algn="ctr"/>
              <a:r>
                <a:rPr lang="en-US" sz="2800" b="1">
                  <a:latin typeface="Arial" charset="0"/>
                </a:rPr>
                <a:t>News</a:t>
              </a:r>
            </a:p>
            <a:p>
              <a:pPr algn="ctr"/>
              <a:endParaRPr lang="en-US" sz="2800" b="1">
                <a:latin typeface="Arial" charset="0"/>
              </a:endParaRPr>
            </a:p>
            <a:p>
              <a:pPr algn="ctr"/>
              <a:r>
                <a:rPr lang="en-US" sz="2800" b="1">
                  <a:latin typeface="Arial" charset="0"/>
                </a:rPr>
                <a:t>Step 3</a:t>
              </a:r>
            </a:p>
          </p:txBody>
        </p:sp>
        <p:sp>
          <p:nvSpPr>
            <p:cNvPr id="769040" name="AutoShape 16"/>
            <p:cNvSpPr>
              <a:spLocks noChangeArrowheads="1"/>
            </p:cNvSpPr>
            <p:nvPr/>
          </p:nvSpPr>
          <p:spPr bwMode="auto">
            <a:xfrm>
              <a:off x="4128" y="1776"/>
              <a:ext cx="1248" cy="1584"/>
            </a:xfrm>
            <a:prstGeom prst="foldedCorner">
              <a:avLst>
                <a:gd name="adj" fmla="val 12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2800" b="1">
                  <a:latin typeface="Arial" charset="0"/>
                </a:rPr>
                <a:t>Positive </a:t>
              </a:r>
            </a:p>
            <a:p>
              <a:pPr algn="ctr"/>
              <a:r>
                <a:rPr lang="en-US" sz="2800" b="1">
                  <a:latin typeface="Arial" charset="0"/>
                </a:rPr>
                <a:t>Close</a:t>
              </a:r>
            </a:p>
            <a:p>
              <a:pPr algn="ctr"/>
              <a:endParaRPr lang="en-US" sz="2800" b="1">
                <a:latin typeface="Arial" charset="0"/>
              </a:endParaRPr>
            </a:p>
            <a:p>
              <a:pPr algn="ctr"/>
              <a:r>
                <a:rPr lang="en-US" sz="2800" b="1">
                  <a:latin typeface="Arial" charset="0"/>
                </a:rPr>
                <a:t>Step 4</a:t>
              </a:r>
            </a:p>
          </p:txBody>
        </p:sp>
        <p:sp>
          <p:nvSpPr>
            <p:cNvPr id="769041" name="AutoShape 17"/>
            <p:cNvSpPr>
              <a:spLocks noChangeArrowheads="1"/>
            </p:cNvSpPr>
            <p:nvPr/>
          </p:nvSpPr>
          <p:spPr bwMode="auto">
            <a:xfrm>
              <a:off x="2880"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Bad </a:t>
              </a:r>
            </a:p>
            <a:p>
              <a:pPr algn="ctr"/>
              <a:r>
                <a:rPr lang="en-US" sz="2800" b="1">
                  <a:latin typeface="Arial" charset="0"/>
                </a:rPr>
                <a:t>News</a:t>
              </a:r>
            </a:p>
            <a:p>
              <a:pPr algn="ctr"/>
              <a:endParaRPr lang="en-US" sz="2800" b="1">
                <a:latin typeface="Arial" charset="0"/>
              </a:endParaRPr>
            </a:p>
            <a:p>
              <a:pPr algn="ctr"/>
              <a:r>
                <a:rPr lang="en-US" i="1">
                  <a:latin typeface="Arial" charset="0"/>
                </a:rPr>
                <a:t>Step 3</a:t>
              </a:r>
            </a:p>
          </p:txBody>
        </p:sp>
        <p:sp>
          <p:nvSpPr>
            <p:cNvPr id="769042" name="AutoShape 18"/>
            <p:cNvSpPr>
              <a:spLocks noChangeArrowheads="1"/>
            </p:cNvSpPr>
            <p:nvPr/>
          </p:nvSpPr>
          <p:spPr bwMode="auto">
            <a:xfrm>
              <a:off x="4128"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Positive </a:t>
              </a:r>
            </a:p>
            <a:p>
              <a:pPr algn="ctr"/>
              <a:r>
                <a:rPr lang="en-US" sz="2800" b="1">
                  <a:latin typeface="Arial" charset="0"/>
                </a:rPr>
                <a:t>Close</a:t>
              </a:r>
            </a:p>
            <a:p>
              <a:pPr algn="ctr"/>
              <a:endParaRPr lang="en-US" sz="2800" b="1">
                <a:latin typeface="Arial" charset="0"/>
              </a:endParaRPr>
            </a:p>
            <a:p>
              <a:pPr algn="ctr"/>
              <a:r>
                <a:rPr lang="en-US" i="1">
                  <a:latin typeface="Arial" charset="0"/>
                </a:rPr>
                <a:t>Step 4</a:t>
              </a:r>
            </a:p>
          </p:txBody>
        </p:sp>
        <p:cxnSp>
          <p:nvCxnSpPr>
            <p:cNvPr id="769043" name="AutoShape 19"/>
            <p:cNvCxnSpPr>
              <a:cxnSpLocks noChangeShapeType="1"/>
              <a:stCxn id="769037" idx="2"/>
              <a:endCxn id="769042" idx="2"/>
            </p:cNvCxnSpPr>
            <p:nvPr/>
          </p:nvCxnSpPr>
          <p:spPr bwMode="auto">
            <a:xfrm rot="16200000" flipH="1">
              <a:off x="2879" y="1489"/>
              <a:ext cx="1" cy="3744"/>
            </a:xfrm>
            <a:prstGeom prst="bentConnector3">
              <a:avLst>
                <a:gd name="adj1" fmla="val 29000000"/>
              </a:avLst>
            </a:prstGeom>
            <a:noFill/>
            <a:ln w="571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769036" name="Text Box 12"/>
            <p:cNvSpPr txBox="1">
              <a:spLocks noChangeArrowheads="1"/>
            </p:cNvSpPr>
            <p:nvPr/>
          </p:nvSpPr>
          <p:spPr bwMode="auto">
            <a:xfrm>
              <a:off x="1824" y="3523"/>
              <a:ext cx="2125"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Substance of the Message</a:t>
              </a:r>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82260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mail.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09" y="30960"/>
            <a:ext cx="8911257" cy="6827040"/>
          </a:xfrm>
          <a:prstGeom prst="rect">
            <a:avLst/>
          </a:prstGeom>
          <a:ln>
            <a:noFill/>
          </a:ln>
          <a:effectLst>
            <a:outerShdw blurRad="292100" dist="139700" dir="2700000" algn="tl" rotWithShape="0">
              <a:srgbClr val="333333">
                <a:alpha val="65000"/>
              </a:srgbClr>
            </a:outerShdw>
          </a:effectLst>
        </p:spPr>
      </p:pic>
      <p:sp>
        <p:nvSpPr>
          <p:cNvPr id="6" name="Footer Placeholder 5"/>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35419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8.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7663"/>
            <a:ext cx="8947181" cy="5727490"/>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304737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an 20.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638" y="394706"/>
            <a:ext cx="8567554" cy="5680320"/>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74621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9" name="Rectangle 3"/>
          <p:cNvSpPr>
            <a:spLocks noGrp="1" noChangeArrowheads="1"/>
          </p:cNvSpPr>
          <p:nvPr>
            <p:ph type="title"/>
          </p:nvPr>
        </p:nvSpPr>
        <p:spPr>
          <a:xfrm>
            <a:off x="457200" y="381000"/>
            <a:ext cx="8229600" cy="1600200"/>
          </a:xfrm>
          <a:solidFill>
            <a:srgbClr val="1C1C1C"/>
          </a:solidFill>
          <a:ln w="38100">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Negative Messages</a:t>
            </a:r>
          </a:p>
        </p:txBody>
      </p:sp>
      <p:grpSp>
        <p:nvGrpSpPr>
          <p:cNvPr id="828431" name="Group 15"/>
          <p:cNvGrpSpPr>
            <a:grpSpLocks/>
          </p:cNvGrpSpPr>
          <p:nvPr/>
        </p:nvGrpSpPr>
        <p:grpSpPr bwMode="auto">
          <a:xfrm>
            <a:off x="457200" y="1981200"/>
            <a:ext cx="8229600" cy="4191000"/>
            <a:chOff x="288" y="1248"/>
            <a:chExt cx="5184" cy="2640"/>
          </a:xfrm>
        </p:grpSpPr>
        <p:sp>
          <p:nvSpPr>
            <p:cNvPr id="828418" name="Rectangle 2"/>
            <p:cNvSpPr>
              <a:spLocks noChangeArrowheads="1"/>
            </p:cNvSpPr>
            <p:nvPr/>
          </p:nvSpPr>
          <p:spPr bwMode="auto">
            <a:xfrm>
              <a:off x="288" y="1248"/>
              <a:ext cx="2736" cy="264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8420" name="Picture 4" descr="MCPE07489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 y="2138"/>
              <a:ext cx="2887" cy="1750"/>
            </a:xfrm>
            <a:prstGeom prst="rect">
              <a:avLst/>
            </a:prstGeom>
            <a:noFill/>
            <a:extLst>
              <a:ext uri="{909E8E84-426E-40DD-AFC4-6F175D3DCCD1}">
                <a14:hiddenFill xmlns:a14="http://schemas.microsoft.com/office/drawing/2010/main">
                  <a:solidFill>
                    <a:srgbClr val="FFFFFF"/>
                  </a:solidFill>
                </a14:hiddenFill>
              </a:ext>
            </a:extLst>
          </p:spPr>
        </p:pic>
        <p:grpSp>
          <p:nvGrpSpPr>
            <p:cNvPr id="828428" name="Group 12"/>
            <p:cNvGrpSpPr>
              <a:grpSpLocks/>
            </p:cNvGrpSpPr>
            <p:nvPr/>
          </p:nvGrpSpPr>
          <p:grpSpPr bwMode="auto">
            <a:xfrm>
              <a:off x="2640" y="1248"/>
              <a:ext cx="2832" cy="2640"/>
              <a:chOff x="2928" y="1248"/>
              <a:chExt cx="2544" cy="2640"/>
            </a:xfrm>
          </p:grpSpPr>
          <p:sp>
            <p:nvSpPr>
              <p:cNvPr id="828425" name="Rectangle 9"/>
              <p:cNvSpPr>
                <a:spLocks noChangeArrowheads="1"/>
              </p:cNvSpPr>
              <p:nvPr/>
            </p:nvSpPr>
            <p:spPr bwMode="auto">
              <a:xfrm>
                <a:off x="2928" y="1248"/>
                <a:ext cx="2544" cy="88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r>
                  <a:rPr lang="en-US" sz="3200" b="1">
                    <a:latin typeface="Arial" charset="0"/>
                  </a:rPr>
                  <a:t>Routine Business </a:t>
                </a:r>
              </a:p>
            </p:txBody>
          </p:sp>
          <p:sp>
            <p:nvSpPr>
              <p:cNvPr id="828426" name="Rectangle 10"/>
              <p:cNvSpPr>
                <a:spLocks noChangeArrowheads="1"/>
              </p:cNvSpPr>
              <p:nvPr/>
            </p:nvSpPr>
            <p:spPr bwMode="auto">
              <a:xfrm>
                <a:off x="2928" y="2128"/>
                <a:ext cx="2544" cy="88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r>
                  <a:rPr lang="en-US" sz="3200" b="1">
                    <a:latin typeface="Arial" charset="0"/>
                  </a:rPr>
                  <a:t>Employment Issues</a:t>
                </a:r>
              </a:p>
            </p:txBody>
          </p:sp>
          <p:sp>
            <p:nvSpPr>
              <p:cNvPr id="828427" name="Rectangle 11"/>
              <p:cNvSpPr>
                <a:spLocks noChangeArrowheads="1"/>
              </p:cNvSpPr>
              <p:nvPr/>
            </p:nvSpPr>
            <p:spPr bwMode="auto">
              <a:xfrm>
                <a:off x="2928" y="3008"/>
                <a:ext cx="2544" cy="88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r>
                  <a:rPr lang="en-US" sz="3200" b="1">
                    <a:latin typeface="Arial" charset="0"/>
                  </a:rPr>
                  <a:t>Organizational News </a:t>
                </a:r>
              </a:p>
            </p:txBody>
          </p:sp>
        </p:grpSp>
        <p:sp>
          <p:nvSpPr>
            <p:cNvPr id="828430" name="Line 14"/>
            <p:cNvSpPr>
              <a:spLocks noChangeShapeType="1"/>
            </p:cNvSpPr>
            <p:nvPr/>
          </p:nvSpPr>
          <p:spPr bwMode="auto">
            <a:xfrm>
              <a:off x="288" y="3744"/>
              <a:ext cx="0" cy="14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009730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Rectangle 2" descr="Parchment"/>
          <p:cNvSpPr>
            <a:spLocks noChangeArrowheads="1"/>
          </p:cNvSpPr>
          <p:nvPr/>
        </p:nvSpPr>
        <p:spPr bwMode="auto">
          <a:xfrm>
            <a:off x="457200" y="1981200"/>
            <a:ext cx="8229600" cy="4191000"/>
          </a:xfrm>
          <a:prstGeom prst="rect">
            <a:avLst/>
          </a:prstGeom>
          <a:blipFill dpi="0" rotWithShape="0">
            <a:blip r:embed="rId3"/>
            <a:srcRect/>
            <a:tile tx="0" ty="0" sx="100000" sy="100000" flip="none" algn="tl"/>
          </a:blip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31491" name="Rectangle 3"/>
          <p:cNvSpPr>
            <a:spLocks noGrp="1" noChangeArrowheads="1"/>
          </p:cNvSpPr>
          <p:nvPr>
            <p:ph type="title"/>
          </p:nvPr>
        </p:nvSpPr>
        <p:spPr>
          <a:xfrm>
            <a:off x="457200" y="381000"/>
            <a:ext cx="8229600" cy="1600200"/>
          </a:xfrm>
          <a:solidFill>
            <a:srgbClr val="660033"/>
          </a:solidFill>
          <a:ln w="38100">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Routine Business Requests</a:t>
            </a:r>
          </a:p>
        </p:txBody>
      </p:sp>
      <p:grpSp>
        <p:nvGrpSpPr>
          <p:cNvPr id="831503" name="Group 15"/>
          <p:cNvGrpSpPr>
            <a:grpSpLocks/>
          </p:cNvGrpSpPr>
          <p:nvPr/>
        </p:nvGrpSpPr>
        <p:grpSpPr bwMode="auto">
          <a:xfrm>
            <a:off x="685800" y="2000250"/>
            <a:ext cx="7772400" cy="3924300"/>
            <a:chOff x="432" y="1260"/>
            <a:chExt cx="4896" cy="2472"/>
          </a:xfrm>
        </p:grpSpPr>
        <p:sp>
          <p:nvSpPr>
            <p:cNvPr id="831492" name="Rectangle 4" descr="Parchment"/>
            <p:cNvSpPr>
              <a:spLocks noChangeArrowheads="1"/>
            </p:cNvSpPr>
            <p:nvPr/>
          </p:nvSpPr>
          <p:spPr bwMode="auto">
            <a:xfrm>
              <a:off x="432" y="2831"/>
              <a:ext cx="1536" cy="901"/>
            </a:xfrm>
            <a:prstGeom prst="rect">
              <a:avLst/>
            </a:prstGeom>
            <a:blipFill dpi="0" rotWithShape="0">
              <a:blip r:embed="rId3"/>
              <a:srcRect/>
              <a:tile tx="0" ty="0" sx="100000" sy="100000" flip="none" algn="tl"/>
            </a:blip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eaLnBrk="1" hangingPunct="1"/>
              <a:r>
                <a:rPr lang="en-US" sz="2800">
                  <a:effectLst>
                    <a:outerShdw blurRad="38100" dist="38100" dir="2700000" algn="tl">
                      <a:srgbClr val="FFFFFF"/>
                    </a:outerShdw>
                  </a:effectLst>
                  <a:latin typeface="Arial" charset="0"/>
                </a:rPr>
                <a:t>Be Polite</a:t>
              </a:r>
            </a:p>
            <a:p>
              <a:pPr algn="ctr" eaLnBrk="1" hangingPunct="1"/>
              <a:r>
                <a:rPr lang="en-US" sz="2800">
                  <a:effectLst>
                    <a:outerShdw blurRad="38100" dist="38100" dir="2700000" algn="tl">
                      <a:srgbClr val="FFFFFF"/>
                    </a:outerShdw>
                  </a:effectLst>
                  <a:latin typeface="Arial" charset="0"/>
                </a:rPr>
                <a:t>But Firm</a:t>
              </a:r>
            </a:p>
          </p:txBody>
        </p:sp>
        <p:sp>
          <p:nvSpPr>
            <p:cNvPr id="831493" name="Rectangle 5" descr="Parchment"/>
            <p:cNvSpPr>
              <a:spLocks noChangeArrowheads="1"/>
            </p:cNvSpPr>
            <p:nvPr/>
          </p:nvSpPr>
          <p:spPr bwMode="auto">
            <a:xfrm>
              <a:off x="2112" y="2831"/>
              <a:ext cx="1536" cy="901"/>
            </a:xfrm>
            <a:prstGeom prst="rect">
              <a:avLst/>
            </a:prstGeom>
            <a:blipFill dpi="0" rotWithShape="0">
              <a:blip r:embed="rId3"/>
              <a:srcRect/>
              <a:tile tx="0" ty="0" sx="100000" sy="100000" flip="none" algn="tl"/>
            </a:blip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eaLnBrk="1" hangingPunct="1"/>
              <a:r>
                <a:rPr lang="en-US" sz="2800">
                  <a:effectLst>
                    <a:outerShdw blurRad="38100" dist="38100" dir="2700000" algn="tl">
                      <a:srgbClr val="FFFFFF"/>
                    </a:outerShdw>
                  </a:effectLst>
                  <a:latin typeface="Arial" charset="0"/>
                </a:rPr>
                <a:t>Consider</a:t>
              </a:r>
            </a:p>
            <a:p>
              <a:pPr algn="ctr" eaLnBrk="1" hangingPunct="1"/>
              <a:r>
                <a:rPr lang="en-US" sz="2800">
                  <a:effectLst>
                    <a:outerShdw blurRad="38100" dist="38100" dir="2700000" algn="tl">
                      <a:srgbClr val="FFFFFF"/>
                    </a:outerShdw>
                  </a:effectLst>
                  <a:latin typeface="Arial" charset="0"/>
                </a:rPr>
                <a:t>Alternatives</a:t>
              </a:r>
            </a:p>
          </p:txBody>
        </p:sp>
        <p:sp>
          <p:nvSpPr>
            <p:cNvPr id="831494" name="Rectangle 6" descr="Parchment"/>
            <p:cNvSpPr>
              <a:spLocks noChangeArrowheads="1"/>
            </p:cNvSpPr>
            <p:nvPr/>
          </p:nvSpPr>
          <p:spPr bwMode="auto">
            <a:xfrm>
              <a:off x="3792" y="2831"/>
              <a:ext cx="1536" cy="901"/>
            </a:xfrm>
            <a:prstGeom prst="rect">
              <a:avLst/>
            </a:prstGeom>
            <a:blipFill dpi="0" rotWithShape="0">
              <a:blip r:embed="rId3"/>
              <a:srcRect/>
              <a:tile tx="0" ty="0" sx="100000" sy="100000" flip="none" algn="tl"/>
            </a:blip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eaLnBrk="1" hangingPunct="1"/>
              <a:r>
                <a:rPr lang="en-US" sz="2800">
                  <a:effectLst>
                    <a:outerShdw blurRad="38100" dist="38100" dir="2700000" algn="tl">
                      <a:srgbClr val="FFFFFF"/>
                    </a:outerShdw>
                  </a:effectLst>
                  <a:latin typeface="Arial" charset="0"/>
                </a:rPr>
                <a:t>Do Not Imply</a:t>
              </a:r>
            </a:p>
            <a:p>
              <a:pPr algn="ctr" eaLnBrk="1" hangingPunct="1"/>
              <a:r>
                <a:rPr lang="en-US" sz="2800">
                  <a:effectLst>
                    <a:outerShdw blurRad="38100" dist="38100" dir="2700000" algn="tl">
                      <a:srgbClr val="FFFFFF"/>
                    </a:outerShdw>
                  </a:effectLst>
                  <a:latin typeface="Arial" charset="0"/>
                </a:rPr>
                <a:t>Compliance</a:t>
              </a:r>
            </a:p>
          </p:txBody>
        </p:sp>
        <p:sp>
          <p:nvSpPr>
            <p:cNvPr id="831495" name="Rectangle 7" descr="Parchment"/>
            <p:cNvSpPr>
              <a:spLocks noChangeArrowheads="1"/>
            </p:cNvSpPr>
            <p:nvPr/>
          </p:nvSpPr>
          <p:spPr bwMode="auto">
            <a:xfrm>
              <a:off x="960" y="1632"/>
              <a:ext cx="1536" cy="901"/>
            </a:xfrm>
            <a:prstGeom prst="rect">
              <a:avLst/>
            </a:prstGeom>
            <a:blipFill dpi="0" rotWithShape="0">
              <a:blip r:embed="rId3"/>
              <a:srcRect/>
              <a:tile tx="0" ty="0" sx="100000" sy="100000" flip="none" algn="tl"/>
            </a:blip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eaLnBrk="1" hangingPunct="1"/>
              <a:r>
                <a:rPr lang="en-US" sz="2800">
                  <a:effectLst>
                    <a:outerShdw blurRad="38100" dist="38100" dir="2700000" algn="tl">
                      <a:srgbClr val="FFFFFF"/>
                    </a:outerShdw>
                  </a:effectLst>
                  <a:latin typeface="Arial" charset="0"/>
                </a:rPr>
                <a:t>Select the</a:t>
              </a:r>
            </a:p>
            <a:p>
              <a:pPr algn="ctr" eaLnBrk="1" hangingPunct="1"/>
              <a:r>
                <a:rPr lang="en-US" sz="2800">
                  <a:effectLst>
                    <a:outerShdw blurRad="38100" dist="38100" dir="2700000" algn="tl">
                      <a:srgbClr val="FFFFFF"/>
                    </a:outerShdw>
                  </a:effectLst>
                  <a:latin typeface="Arial" charset="0"/>
                </a:rPr>
                <a:t>Approach</a:t>
              </a:r>
            </a:p>
          </p:txBody>
        </p:sp>
        <p:sp>
          <p:nvSpPr>
            <p:cNvPr id="831496" name="Rectangle 8" descr="Parchment"/>
            <p:cNvSpPr>
              <a:spLocks noChangeArrowheads="1"/>
            </p:cNvSpPr>
            <p:nvPr/>
          </p:nvSpPr>
          <p:spPr bwMode="auto">
            <a:xfrm>
              <a:off x="3264" y="1632"/>
              <a:ext cx="1536" cy="901"/>
            </a:xfrm>
            <a:prstGeom prst="rect">
              <a:avLst/>
            </a:prstGeom>
            <a:blipFill dpi="0" rotWithShape="0">
              <a:blip r:embed="rId3"/>
              <a:srcRect/>
              <a:tile tx="0" ty="0" sx="100000" sy="100000" flip="none" algn="tl"/>
            </a:blip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eaLnBrk="1" hangingPunct="1"/>
              <a:r>
                <a:rPr lang="en-US" sz="2800">
                  <a:effectLst>
                    <a:outerShdw blurRad="38100" dist="38100" dir="2700000" algn="tl">
                      <a:srgbClr val="FFFFFF"/>
                    </a:outerShdw>
                  </a:effectLst>
                  <a:latin typeface="Arial" charset="0"/>
                </a:rPr>
                <a:t>Manage</a:t>
              </a:r>
            </a:p>
            <a:p>
              <a:pPr algn="ctr" eaLnBrk="1" hangingPunct="1"/>
              <a:r>
                <a:rPr lang="en-US" sz="2800">
                  <a:effectLst>
                    <a:outerShdw blurRad="38100" dist="38100" dir="2700000" algn="tl">
                      <a:srgbClr val="FFFFFF"/>
                    </a:outerShdw>
                  </a:effectLst>
                  <a:latin typeface="Arial" charset="0"/>
                </a:rPr>
                <a:t>Your Time</a:t>
              </a:r>
            </a:p>
          </p:txBody>
        </p:sp>
        <p:cxnSp>
          <p:nvCxnSpPr>
            <p:cNvPr id="831497" name="AutoShape 9"/>
            <p:cNvCxnSpPr>
              <a:cxnSpLocks noChangeShapeType="1"/>
              <a:stCxn id="831491" idx="2"/>
              <a:endCxn id="831495" idx="0"/>
            </p:cNvCxnSpPr>
            <p:nvPr/>
          </p:nvCxnSpPr>
          <p:spPr bwMode="auto">
            <a:xfrm rot="5400000">
              <a:off x="2124" y="864"/>
              <a:ext cx="360" cy="1152"/>
            </a:xfrm>
            <a:prstGeom prst="bentConnector3">
              <a:avLst>
                <a:gd name="adj1" fmla="val 50000"/>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31498" name="AutoShape 10"/>
            <p:cNvCxnSpPr>
              <a:cxnSpLocks noChangeShapeType="1"/>
              <a:stCxn id="831491" idx="2"/>
              <a:endCxn id="831496" idx="0"/>
            </p:cNvCxnSpPr>
            <p:nvPr/>
          </p:nvCxnSpPr>
          <p:spPr bwMode="auto">
            <a:xfrm rot="16200000" flipH="1">
              <a:off x="3276" y="864"/>
              <a:ext cx="360" cy="1152"/>
            </a:xfrm>
            <a:prstGeom prst="bentConnector3">
              <a:avLst>
                <a:gd name="adj1" fmla="val 50000"/>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31499" name="AutoShape 11"/>
            <p:cNvCxnSpPr>
              <a:cxnSpLocks noChangeShapeType="1"/>
              <a:stCxn id="831495" idx="2"/>
              <a:endCxn id="831492" idx="0"/>
            </p:cNvCxnSpPr>
            <p:nvPr/>
          </p:nvCxnSpPr>
          <p:spPr bwMode="auto">
            <a:xfrm rot="5400000">
              <a:off x="1327" y="2418"/>
              <a:ext cx="274" cy="528"/>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31500" name="AutoShape 12"/>
            <p:cNvCxnSpPr>
              <a:cxnSpLocks noChangeShapeType="1"/>
              <a:stCxn id="831495" idx="2"/>
              <a:endCxn id="831493" idx="0"/>
            </p:cNvCxnSpPr>
            <p:nvPr/>
          </p:nvCxnSpPr>
          <p:spPr bwMode="auto">
            <a:xfrm rot="16200000" flipH="1">
              <a:off x="2167" y="2106"/>
              <a:ext cx="274" cy="1152"/>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31501" name="AutoShape 13"/>
            <p:cNvCxnSpPr>
              <a:cxnSpLocks noChangeShapeType="1"/>
              <a:stCxn id="831496" idx="2"/>
              <a:endCxn id="831494" idx="0"/>
            </p:cNvCxnSpPr>
            <p:nvPr/>
          </p:nvCxnSpPr>
          <p:spPr bwMode="auto">
            <a:xfrm rot="16200000" flipH="1">
              <a:off x="4159" y="2418"/>
              <a:ext cx="274" cy="528"/>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31502" name="AutoShape 14"/>
            <p:cNvCxnSpPr>
              <a:cxnSpLocks noChangeShapeType="1"/>
              <a:stCxn id="831496" idx="2"/>
              <a:endCxn id="831493" idx="0"/>
            </p:cNvCxnSpPr>
            <p:nvPr/>
          </p:nvCxnSpPr>
          <p:spPr bwMode="auto">
            <a:xfrm rot="5400000">
              <a:off x="3319" y="2106"/>
              <a:ext cx="274" cy="1152"/>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218717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title"/>
          </p:nvPr>
        </p:nvSpPr>
        <p:spPr>
          <a:xfrm>
            <a:off x="457200" y="381000"/>
            <a:ext cx="8229600" cy="1600200"/>
          </a:xfrm>
          <a:solidFill>
            <a:srgbClr val="FF0000"/>
          </a:solidFill>
          <a:ln w="28575">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Organizational News</a:t>
            </a:r>
          </a:p>
        </p:txBody>
      </p:sp>
      <p:sp>
        <p:nvSpPr>
          <p:cNvPr id="723975" name="AutoShape 7"/>
          <p:cNvSpPr>
            <a:spLocks noChangeAspect="1" noChangeArrowheads="1" noTextEdit="1"/>
          </p:cNvSpPr>
          <p:nvPr/>
        </p:nvSpPr>
        <p:spPr bwMode="auto">
          <a:xfrm>
            <a:off x="1219200" y="2667000"/>
            <a:ext cx="3203575"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724143" name="Group 175"/>
          <p:cNvGrpSpPr>
            <a:grpSpLocks/>
          </p:cNvGrpSpPr>
          <p:nvPr/>
        </p:nvGrpSpPr>
        <p:grpSpPr bwMode="auto">
          <a:xfrm>
            <a:off x="457200" y="1981200"/>
            <a:ext cx="8229600" cy="4191000"/>
            <a:chOff x="288" y="1248"/>
            <a:chExt cx="5184" cy="2640"/>
          </a:xfrm>
        </p:grpSpPr>
        <p:sp>
          <p:nvSpPr>
            <p:cNvPr id="724048" name="Rectangle 80"/>
            <p:cNvSpPr>
              <a:spLocks noChangeArrowheads="1"/>
            </p:cNvSpPr>
            <p:nvPr/>
          </p:nvSpPr>
          <p:spPr bwMode="auto">
            <a:xfrm>
              <a:off x="2784" y="1248"/>
              <a:ext cx="2688" cy="2640"/>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724142" name="Group 174"/>
            <p:cNvGrpSpPr>
              <a:grpSpLocks/>
            </p:cNvGrpSpPr>
            <p:nvPr/>
          </p:nvGrpSpPr>
          <p:grpSpPr bwMode="auto">
            <a:xfrm>
              <a:off x="2881" y="1356"/>
              <a:ext cx="2493" cy="2424"/>
              <a:chOff x="2881" y="1368"/>
              <a:chExt cx="2493" cy="2329"/>
            </a:xfrm>
          </p:grpSpPr>
          <p:sp>
            <p:nvSpPr>
              <p:cNvPr id="724046" name="Rectangle 78"/>
              <p:cNvSpPr>
                <a:spLocks noChangeArrowheads="1"/>
              </p:cNvSpPr>
              <p:nvPr/>
            </p:nvSpPr>
            <p:spPr bwMode="auto">
              <a:xfrm>
                <a:off x="2881" y="1368"/>
                <a:ext cx="2493" cy="1106"/>
              </a:xfrm>
              <a:prstGeom prst="rect">
                <a:avLst/>
              </a:prstGeom>
              <a:solidFill>
                <a:srgbClr val="F8F8F8"/>
              </a:solidFill>
              <a:ln w="2857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3600" b="1">
                    <a:latin typeface="Tahoma" charset="0"/>
                  </a:rPr>
                  <a:t>Normal</a:t>
                </a:r>
              </a:p>
              <a:p>
                <a:pPr algn="ctr"/>
                <a:r>
                  <a:rPr lang="en-US" sz="3600" b="1">
                    <a:latin typeface="Tahoma" charset="0"/>
                  </a:rPr>
                  <a:t>Circumstances</a:t>
                </a:r>
              </a:p>
            </p:txBody>
          </p:sp>
          <p:sp>
            <p:nvSpPr>
              <p:cNvPr id="724047" name="Rectangle 79"/>
              <p:cNvSpPr>
                <a:spLocks noChangeArrowheads="1"/>
              </p:cNvSpPr>
              <p:nvPr/>
            </p:nvSpPr>
            <p:spPr bwMode="auto">
              <a:xfrm>
                <a:off x="2881" y="2592"/>
                <a:ext cx="2493" cy="1105"/>
              </a:xfrm>
              <a:prstGeom prst="rect">
                <a:avLst/>
              </a:prstGeom>
              <a:solidFill>
                <a:srgbClr val="F8F8F8"/>
              </a:solidFill>
              <a:ln w="2857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3600" b="1">
                    <a:latin typeface="Tahoma" charset="0"/>
                  </a:rPr>
                  <a:t>Crisis</a:t>
                </a:r>
              </a:p>
              <a:p>
                <a:pPr algn="ctr"/>
                <a:r>
                  <a:rPr lang="en-US" sz="3600" b="1">
                    <a:latin typeface="Tahoma" charset="0"/>
                  </a:rPr>
                  <a:t>Communication</a:t>
                </a:r>
              </a:p>
            </p:txBody>
          </p:sp>
        </p:grpSp>
        <p:sp>
          <p:nvSpPr>
            <p:cNvPr id="724087" name="Rectangle 119"/>
            <p:cNvSpPr>
              <a:spLocks noChangeArrowheads="1"/>
            </p:cNvSpPr>
            <p:nvPr/>
          </p:nvSpPr>
          <p:spPr bwMode="auto">
            <a:xfrm>
              <a:off x="288" y="1248"/>
              <a:ext cx="2498" cy="2640"/>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724123" name="Group 155"/>
            <p:cNvGrpSpPr>
              <a:grpSpLocks/>
            </p:cNvGrpSpPr>
            <p:nvPr/>
          </p:nvGrpSpPr>
          <p:grpSpPr bwMode="auto">
            <a:xfrm>
              <a:off x="420" y="1367"/>
              <a:ext cx="2232" cy="2388"/>
              <a:chOff x="420" y="1367"/>
              <a:chExt cx="2232" cy="2388"/>
            </a:xfrm>
          </p:grpSpPr>
          <p:sp>
            <p:nvSpPr>
              <p:cNvPr id="724124" name="Rectangle 156"/>
              <p:cNvSpPr>
                <a:spLocks noChangeArrowheads="1"/>
              </p:cNvSpPr>
              <p:nvPr/>
            </p:nvSpPr>
            <p:spPr bwMode="auto">
              <a:xfrm>
                <a:off x="420" y="1367"/>
                <a:ext cx="2232" cy="2388"/>
              </a:xfrm>
              <a:prstGeom prst="rect">
                <a:avLst/>
              </a:prstGeom>
              <a:solidFill>
                <a:srgbClr val="F8F8F8"/>
              </a:solidFill>
              <a:ln w="28575">
                <a:solidFill>
                  <a:schemeClr val="tx1"/>
                </a:solidFill>
                <a:miter lim="800000"/>
                <a:headEnd/>
                <a:tailEnd/>
              </a:ln>
              <a:effectLst>
                <a:outerShdw blurRad="63500" dist="107763" dir="8100000" algn="ctr" rotWithShape="0">
                  <a:srgbClr val="000000">
                    <a:alpha val="50000"/>
                  </a:srgbClr>
                </a:outerShdw>
              </a:effectLst>
            </p:spPr>
            <p:txBody>
              <a:bodyPr/>
              <a:lstStyle/>
              <a:p>
                <a:endParaRPr lang="en-US"/>
              </a:p>
            </p:txBody>
          </p:sp>
          <p:sp>
            <p:nvSpPr>
              <p:cNvPr id="724125" name="Rectangle 157"/>
              <p:cNvSpPr>
                <a:spLocks noChangeArrowheads="1"/>
              </p:cNvSpPr>
              <p:nvPr/>
            </p:nvSpPr>
            <p:spPr bwMode="auto">
              <a:xfrm>
                <a:off x="645" y="3451"/>
                <a:ext cx="1943" cy="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26" name="Rectangle 158"/>
              <p:cNvSpPr>
                <a:spLocks noChangeArrowheads="1"/>
              </p:cNvSpPr>
              <p:nvPr/>
            </p:nvSpPr>
            <p:spPr bwMode="auto">
              <a:xfrm>
                <a:off x="645" y="2927"/>
                <a:ext cx="1943" cy="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27" name="Rectangle 159"/>
              <p:cNvSpPr>
                <a:spLocks noChangeArrowheads="1"/>
              </p:cNvSpPr>
              <p:nvPr/>
            </p:nvSpPr>
            <p:spPr bwMode="auto">
              <a:xfrm>
                <a:off x="645" y="2400"/>
                <a:ext cx="1943" cy="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28" name="Rectangle 160"/>
              <p:cNvSpPr>
                <a:spLocks noChangeArrowheads="1"/>
              </p:cNvSpPr>
              <p:nvPr/>
            </p:nvSpPr>
            <p:spPr bwMode="auto">
              <a:xfrm>
                <a:off x="645" y="1872"/>
                <a:ext cx="1943" cy="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29" name="Freeform 161"/>
              <p:cNvSpPr>
                <a:spLocks/>
              </p:cNvSpPr>
              <p:nvPr/>
            </p:nvSpPr>
            <p:spPr bwMode="auto">
              <a:xfrm>
                <a:off x="703" y="1562"/>
                <a:ext cx="1847" cy="1872"/>
              </a:xfrm>
              <a:custGeom>
                <a:avLst/>
                <a:gdLst>
                  <a:gd name="T0" fmla="*/ 1077 w 1077"/>
                  <a:gd name="T1" fmla="*/ 945 h 1090"/>
                  <a:gd name="T2" fmla="*/ 1063 w 1077"/>
                  <a:gd name="T3" fmla="*/ 1090 h 1090"/>
                  <a:gd name="T4" fmla="*/ 928 w 1077"/>
                  <a:gd name="T5" fmla="*/ 1012 h 1090"/>
                  <a:gd name="T6" fmla="*/ 977 w 1077"/>
                  <a:gd name="T7" fmla="*/ 990 h 1090"/>
                  <a:gd name="T8" fmla="*/ 849 w 1077"/>
                  <a:gd name="T9" fmla="*/ 791 h 1090"/>
                  <a:gd name="T10" fmla="*/ 741 w 1077"/>
                  <a:gd name="T11" fmla="*/ 870 h 1090"/>
                  <a:gd name="T12" fmla="*/ 524 w 1077"/>
                  <a:gd name="T13" fmla="*/ 530 h 1090"/>
                  <a:gd name="T14" fmla="*/ 454 w 1077"/>
                  <a:gd name="T15" fmla="*/ 558 h 1090"/>
                  <a:gd name="T16" fmla="*/ 232 w 1077"/>
                  <a:gd name="T17" fmla="*/ 238 h 1090"/>
                  <a:gd name="T18" fmla="*/ 150 w 1077"/>
                  <a:gd name="T19" fmla="*/ 292 h 1090"/>
                  <a:gd name="T20" fmla="*/ 0 w 1077"/>
                  <a:gd name="T21" fmla="*/ 95 h 1090"/>
                  <a:gd name="T22" fmla="*/ 0 w 1077"/>
                  <a:gd name="T23" fmla="*/ 0 h 1090"/>
                  <a:gd name="T24" fmla="*/ 157 w 1077"/>
                  <a:gd name="T25" fmla="*/ 219 h 1090"/>
                  <a:gd name="T26" fmla="*/ 250 w 1077"/>
                  <a:gd name="T27" fmla="*/ 162 h 1090"/>
                  <a:gd name="T28" fmla="*/ 477 w 1077"/>
                  <a:gd name="T29" fmla="*/ 491 h 1090"/>
                  <a:gd name="T30" fmla="*/ 551 w 1077"/>
                  <a:gd name="T31" fmla="*/ 464 h 1090"/>
                  <a:gd name="T32" fmla="*/ 759 w 1077"/>
                  <a:gd name="T33" fmla="*/ 800 h 1090"/>
                  <a:gd name="T34" fmla="*/ 869 w 1077"/>
                  <a:gd name="T35" fmla="*/ 727 h 1090"/>
                  <a:gd name="T36" fmla="*/ 1027 w 1077"/>
                  <a:gd name="T37" fmla="*/ 967 h 1090"/>
                  <a:gd name="T38" fmla="*/ 1077 w 1077"/>
                  <a:gd name="T39" fmla="*/ 945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7" h="1090">
                    <a:moveTo>
                      <a:pt x="1077" y="945"/>
                    </a:moveTo>
                    <a:lnTo>
                      <a:pt x="1063" y="1090"/>
                    </a:lnTo>
                    <a:lnTo>
                      <a:pt x="928" y="1012"/>
                    </a:lnTo>
                    <a:lnTo>
                      <a:pt x="977" y="990"/>
                    </a:lnTo>
                    <a:lnTo>
                      <a:pt x="849" y="791"/>
                    </a:lnTo>
                    <a:lnTo>
                      <a:pt x="741" y="870"/>
                    </a:lnTo>
                    <a:lnTo>
                      <a:pt x="524" y="530"/>
                    </a:lnTo>
                    <a:lnTo>
                      <a:pt x="454" y="558"/>
                    </a:lnTo>
                    <a:lnTo>
                      <a:pt x="232" y="238"/>
                    </a:lnTo>
                    <a:lnTo>
                      <a:pt x="150" y="292"/>
                    </a:lnTo>
                    <a:lnTo>
                      <a:pt x="0" y="95"/>
                    </a:lnTo>
                    <a:lnTo>
                      <a:pt x="0" y="0"/>
                    </a:lnTo>
                    <a:lnTo>
                      <a:pt x="157" y="219"/>
                    </a:lnTo>
                    <a:lnTo>
                      <a:pt x="250" y="162"/>
                    </a:lnTo>
                    <a:lnTo>
                      <a:pt x="477" y="491"/>
                    </a:lnTo>
                    <a:lnTo>
                      <a:pt x="551" y="464"/>
                    </a:lnTo>
                    <a:lnTo>
                      <a:pt x="759" y="800"/>
                    </a:lnTo>
                    <a:lnTo>
                      <a:pt x="869" y="727"/>
                    </a:lnTo>
                    <a:lnTo>
                      <a:pt x="1027" y="967"/>
                    </a:lnTo>
                    <a:lnTo>
                      <a:pt x="1077" y="945"/>
                    </a:lnTo>
                    <a:close/>
                  </a:path>
                </a:pathLst>
              </a:cu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0" name="Freeform 162"/>
              <p:cNvSpPr>
                <a:spLocks/>
              </p:cNvSpPr>
              <p:nvPr/>
            </p:nvSpPr>
            <p:spPr bwMode="auto">
              <a:xfrm>
                <a:off x="701" y="1505"/>
                <a:ext cx="1857" cy="1871"/>
              </a:xfrm>
              <a:custGeom>
                <a:avLst/>
                <a:gdLst>
                  <a:gd name="T0" fmla="*/ 1083 w 1083"/>
                  <a:gd name="T1" fmla="*/ 945 h 1089"/>
                  <a:gd name="T2" fmla="*/ 1068 w 1083"/>
                  <a:gd name="T3" fmla="*/ 1089 h 1089"/>
                  <a:gd name="T4" fmla="*/ 934 w 1083"/>
                  <a:gd name="T5" fmla="*/ 1011 h 1089"/>
                  <a:gd name="T6" fmla="*/ 983 w 1083"/>
                  <a:gd name="T7" fmla="*/ 989 h 1089"/>
                  <a:gd name="T8" fmla="*/ 854 w 1083"/>
                  <a:gd name="T9" fmla="*/ 789 h 1089"/>
                  <a:gd name="T10" fmla="*/ 747 w 1083"/>
                  <a:gd name="T11" fmla="*/ 870 h 1089"/>
                  <a:gd name="T12" fmla="*/ 530 w 1083"/>
                  <a:gd name="T13" fmla="*/ 529 h 1089"/>
                  <a:gd name="T14" fmla="*/ 460 w 1083"/>
                  <a:gd name="T15" fmla="*/ 556 h 1089"/>
                  <a:gd name="T16" fmla="*/ 238 w 1083"/>
                  <a:gd name="T17" fmla="*/ 237 h 1089"/>
                  <a:gd name="T18" fmla="*/ 156 w 1083"/>
                  <a:gd name="T19" fmla="*/ 291 h 1089"/>
                  <a:gd name="T20" fmla="*/ 0 w 1083"/>
                  <a:gd name="T21" fmla="*/ 94 h 1089"/>
                  <a:gd name="T22" fmla="*/ 0 w 1083"/>
                  <a:gd name="T23" fmla="*/ 0 h 1089"/>
                  <a:gd name="T24" fmla="*/ 163 w 1083"/>
                  <a:gd name="T25" fmla="*/ 217 h 1089"/>
                  <a:gd name="T26" fmla="*/ 255 w 1083"/>
                  <a:gd name="T27" fmla="*/ 162 h 1089"/>
                  <a:gd name="T28" fmla="*/ 483 w 1083"/>
                  <a:gd name="T29" fmla="*/ 490 h 1089"/>
                  <a:gd name="T30" fmla="*/ 557 w 1083"/>
                  <a:gd name="T31" fmla="*/ 462 h 1089"/>
                  <a:gd name="T32" fmla="*/ 765 w 1083"/>
                  <a:gd name="T33" fmla="*/ 798 h 1089"/>
                  <a:gd name="T34" fmla="*/ 875 w 1083"/>
                  <a:gd name="T35" fmla="*/ 726 h 1089"/>
                  <a:gd name="T36" fmla="*/ 1033 w 1083"/>
                  <a:gd name="T37" fmla="*/ 967 h 1089"/>
                  <a:gd name="T38" fmla="*/ 1083 w 1083"/>
                  <a:gd name="T39" fmla="*/ 945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3" h="1089">
                    <a:moveTo>
                      <a:pt x="1083" y="945"/>
                    </a:moveTo>
                    <a:lnTo>
                      <a:pt x="1068" y="1089"/>
                    </a:lnTo>
                    <a:lnTo>
                      <a:pt x="934" y="1011"/>
                    </a:lnTo>
                    <a:lnTo>
                      <a:pt x="983" y="989"/>
                    </a:lnTo>
                    <a:lnTo>
                      <a:pt x="854" y="789"/>
                    </a:lnTo>
                    <a:lnTo>
                      <a:pt x="747" y="870"/>
                    </a:lnTo>
                    <a:lnTo>
                      <a:pt x="530" y="529"/>
                    </a:lnTo>
                    <a:lnTo>
                      <a:pt x="460" y="556"/>
                    </a:lnTo>
                    <a:lnTo>
                      <a:pt x="238" y="237"/>
                    </a:lnTo>
                    <a:lnTo>
                      <a:pt x="156" y="291"/>
                    </a:lnTo>
                    <a:lnTo>
                      <a:pt x="0" y="94"/>
                    </a:lnTo>
                    <a:lnTo>
                      <a:pt x="0" y="0"/>
                    </a:lnTo>
                    <a:lnTo>
                      <a:pt x="163" y="217"/>
                    </a:lnTo>
                    <a:lnTo>
                      <a:pt x="255" y="162"/>
                    </a:lnTo>
                    <a:lnTo>
                      <a:pt x="483" y="490"/>
                    </a:lnTo>
                    <a:lnTo>
                      <a:pt x="557" y="462"/>
                    </a:lnTo>
                    <a:lnTo>
                      <a:pt x="765" y="798"/>
                    </a:lnTo>
                    <a:lnTo>
                      <a:pt x="875" y="726"/>
                    </a:lnTo>
                    <a:lnTo>
                      <a:pt x="1033" y="967"/>
                    </a:lnTo>
                    <a:lnTo>
                      <a:pt x="1083" y="945"/>
                    </a:lnTo>
                    <a:close/>
                  </a:path>
                </a:pathLst>
              </a:custGeom>
              <a:solidFill>
                <a:srgbClr val="FF162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1" name="Rectangle 163"/>
              <p:cNvSpPr>
                <a:spLocks noChangeArrowheads="1"/>
              </p:cNvSpPr>
              <p:nvPr/>
            </p:nvSpPr>
            <p:spPr bwMode="auto">
              <a:xfrm>
                <a:off x="642" y="3588"/>
                <a:ext cx="316" cy="8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2" name="Rectangle 164"/>
              <p:cNvSpPr>
                <a:spLocks noChangeArrowheads="1"/>
              </p:cNvSpPr>
              <p:nvPr/>
            </p:nvSpPr>
            <p:spPr bwMode="auto">
              <a:xfrm>
                <a:off x="1180" y="3588"/>
                <a:ext cx="317" cy="8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3" name="Rectangle 165"/>
              <p:cNvSpPr>
                <a:spLocks noChangeArrowheads="1"/>
              </p:cNvSpPr>
              <p:nvPr/>
            </p:nvSpPr>
            <p:spPr bwMode="auto">
              <a:xfrm>
                <a:off x="1720" y="3588"/>
                <a:ext cx="316" cy="8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4" name="Rectangle 166"/>
              <p:cNvSpPr>
                <a:spLocks noChangeArrowheads="1"/>
              </p:cNvSpPr>
              <p:nvPr/>
            </p:nvSpPr>
            <p:spPr bwMode="auto">
              <a:xfrm>
                <a:off x="2269" y="3588"/>
                <a:ext cx="317" cy="8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5" name="Freeform 167"/>
              <p:cNvSpPr>
                <a:spLocks/>
              </p:cNvSpPr>
              <p:nvPr/>
            </p:nvSpPr>
            <p:spPr bwMode="auto">
              <a:xfrm>
                <a:off x="469" y="1486"/>
                <a:ext cx="162" cy="258"/>
              </a:xfrm>
              <a:custGeom>
                <a:avLst/>
                <a:gdLst>
                  <a:gd name="T0" fmla="*/ 54 w 95"/>
                  <a:gd name="T1" fmla="*/ 47 h 150"/>
                  <a:gd name="T2" fmla="*/ 51 w 95"/>
                  <a:gd name="T3" fmla="*/ 38 h 150"/>
                  <a:gd name="T4" fmla="*/ 44 w 95"/>
                  <a:gd name="T5" fmla="*/ 36 h 150"/>
                  <a:gd name="T6" fmla="*/ 40 w 95"/>
                  <a:gd name="T7" fmla="*/ 41 h 150"/>
                  <a:gd name="T8" fmla="*/ 40 w 95"/>
                  <a:gd name="T9" fmla="*/ 49 h 150"/>
                  <a:gd name="T10" fmla="*/ 46 w 95"/>
                  <a:gd name="T11" fmla="*/ 56 h 150"/>
                  <a:gd name="T12" fmla="*/ 62 w 95"/>
                  <a:gd name="T13" fmla="*/ 61 h 150"/>
                  <a:gd name="T14" fmla="*/ 77 w 95"/>
                  <a:gd name="T15" fmla="*/ 66 h 150"/>
                  <a:gd name="T16" fmla="*/ 88 w 95"/>
                  <a:gd name="T17" fmla="*/ 74 h 150"/>
                  <a:gd name="T18" fmla="*/ 94 w 95"/>
                  <a:gd name="T19" fmla="*/ 88 h 150"/>
                  <a:gd name="T20" fmla="*/ 95 w 95"/>
                  <a:gd name="T21" fmla="*/ 106 h 150"/>
                  <a:gd name="T22" fmla="*/ 91 w 95"/>
                  <a:gd name="T23" fmla="*/ 119 h 150"/>
                  <a:gd name="T24" fmla="*/ 83 w 95"/>
                  <a:gd name="T25" fmla="*/ 128 h 150"/>
                  <a:gd name="T26" fmla="*/ 70 w 95"/>
                  <a:gd name="T27" fmla="*/ 134 h 150"/>
                  <a:gd name="T28" fmla="*/ 62 w 95"/>
                  <a:gd name="T29" fmla="*/ 150 h 150"/>
                  <a:gd name="T30" fmla="*/ 33 w 95"/>
                  <a:gd name="T31" fmla="*/ 135 h 150"/>
                  <a:gd name="T32" fmla="*/ 25 w 95"/>
                  <a:gd name="T33" fmla="*/ 134 h 150"/>
                  <a:gd name="T34" fmla="*/ 17 w 95"/>
                  <a:gd name="T35" fmla="*/ 131 h 150"/>
                  <a:gd name="T36" fmla="*/ 9 w 95"/>
                  <a:gd name="T37" fmla="*/ 128 h 150"/>
                  <a:gd name="T38" fmla="*/ 2 w 95"/>
                  <a:gd name="T39" fmla="*/ 123 h 150"/>
                  <a:gd name="T40" fmla="*/ 39 w 95"/>
                  <a:gd name="T41" fmla="*/ 90 h 150"/>
                  <a:gd name="T42" fmla="*/ 39 w 95"/>
                  <a:gd name="T43" fmla="*/ 99 h 150"/>
                  <a:gd name="T44" fmla="*/ 42 w 95"/>
                  <a:gd name="T45" fmla="*/ 109 h 150"/>
                  <a:gd name="T46" fmla="*/ 50 w 95"/>
                  <a:gd name="T47" fmla="*/ 111 h 150"/>
                  <a:gd name="T48" fmla="*/ 54 w 95"/>
                  <a:gd name="T49" fmla="*/ 105 h 150"/>
                  <a:gd name="T50" fmla="*/ 54 w 95"/>
                  <a:gd name="T51" fmla="*/ 96 h 150"/>
                  <a:gd name="T52" fmla="*/ 47 w 95"/>
                  <a:gd name="T53" fmla="*/ 88 h 150"/>
                  <a:gd name="T54" fmla="*/ 31 w 95"/>
                  <a:gd name="T55" fmla="*/ 84 h 150"/>
                  <a:gd name="T56" fmla="*/ 15 w 95"/>
                  <a:gd name="T57" fmla="*/ 77 h 150"/>
                  <a:gd name="T58" fmla="*/ 5 w 95"/>
                  <a:gd name="T59" fmla="*/ 68 h 150"/>
                  <a:gd name="T60" fmla="*/ 1 w 95"/>
                  <a:gd name="T61" fmla="*/ 56 h 150"/>
                  <a:gd name="T62" fmla="*/ 1 w 95"/>
                  <a:gd name="T63" fmla="*/ 40 h 150"/>
                  <a:gd name="T64" fmla="*/ 5 w 95"/>
                  <a:gd name="T65" fmla="*/ 26 h 150"/>
                  <a:gd name="T66" fmla="*/ 13 w 95"/>
                  <a:gd name="T67" fmla="*/ 17 h 150"/>
                  <a:gd name="T68" fmla="*/ 25 w 95"/>
                  <a:gd name="T69" fmla="*/ 12 h 150"/>
                  <a:gd name="T70" fmla="*/ 33 w 95"/>
                  <a:gd name="T71" fmla="*/ 0 h 150"/>
                  <a:gd name="T72" fmla="*/ 62 w 95"/>
                  <a:gd name="T73" fmla="*/ 11 h 150"/>
                  <a:gd name="T74" fmla="*/ 77 w 95"/>
                  <a:gd name="T75" fmla="*/ 16 h 150"/>
                  <a:gd name="T76" fmla="*/ 92 w 95"/>
                  <a:gd name="T77" fmla="*/ 24 h 150"/>
                  <a:gd name="T78" fmla="*/ 54 w 95"/>
                  <a:gd name="T79" fmla="*/ 5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5" h="150">
                    <a:moveTo>
                      <a:pt x="54" y="51"/>
                    </a:moveTo>
                    <a:lnTo>
                      <a:pt x="54" y="47"/>
                    </a:lnTo>
                    <a:lnTo>
                      <a:pt x="54" y="42"/>
                    </a:lnTo>
                    <a:lnTo>
                      <a:pt x="51" y="38"/>
                    </a:lnTo>
                    <a:lnTo>
                      <a:pt x="47" y="35"/>
                    </a:lnTo>
                    <a:lnTo>
                      <a:pt x="44" y="36"/>
                    </a:lnTo>
                    <a:lnTo>
                      <a:pt x="42" y="39"/>
                    </a:lnTo>
                    <a:lnTo>
                      <a:pt x="40" y="41"/>
                    </a:lnTo>
                    <a:lnTo>
                      <a:pt x="39" y="45"/>
                    </a:lnTo>
                    <a:lnTo>
                      <a:pt x="40" y="49"/>
                    </a:lnTo>
                    <a:lnTo>
                      <a:pt x="42" y="53"/>
                    </a:lnTo>
                    <a:lnTo>
                      <a:pt x="46" y="56"/>
                    </a:lnTo>
                    <a:lnTo>
                      <a:pt x="53" y="59"/>
                    </a:lnTo>
                    <a:lnTo>
                      <a:pt x="62" y="61"/>
                    </a:lnTo>
                    <a:lnTo>
                      <a:pt x="70" y="64"/>
                    </a:lnTo>
                    <a:lnTo>
                      <a:pt x="77" y="66"/>
                    </a:lnTo>
                    <a:lnTo>
                      <a:pt x="84" y="70"/>
                    </a:lnTo>
                    <a:lnTo>
                      <a:pt x="88" y="74"/>
                    </a:lnTo>
                    <a:lnTo>
                      <a:pt x="92" y="81"/>
                    </a:lnTo>
                    <a:lnTo>
                      <a:pt x="94" y="88"/>
                    </a:lnTo>
                    <a:lnTo>
                      <a:pt x="95" y="98"/>
                    </a:lnTo>
                    <a:lnTo>
                      <a:pt x="95" y="106"/>
                    </a:lnTo>
                    <a:lnTo>
                      <a:pt x="93" y="113"/>
                    </a:lnTo>
                    <a:lnTo>
                      <a:pt x="91" y="119"/>
                    </a:lnTo>
                    <a:lnTo>
                      <a:pt x="87" y="124"/>
                    </a:lnTo>
                    <a:lnTo>
                      <a:pt x="83" y="128"/>
                    </a:lnTo>
                    <a:lnTo>
                      <a:pt x="76" y="131"/>
                    </a:lnTo>
                    <a:lnTo>
                      <a:pt x="70" y="134"/>
                    </a:lnTo>
                    <a:lnTo>
                      <a:pt x="62" y="135"/>
                    </a:lnTo>
                    <a:lnTo>
                      <a:pt x="62" y="150"/>
                    </a:lnTo>
                    <a:lnTo>
                      <a:pt x="33" y="150"/>
                    </a:lnTo>
                    <a:lnTo>
                      <a:pt x="33" y="135"/>
                    </a:lnTo>
                    <a:lnTo>
                      <a:pt x="29" y="134"/>
                    </a:lnTo>
                    <a:lnTo>
                      <a:pt x="25" y="134"/>
                    </a:lnTo>
                    <a:lnTo>
                      <a:pt x="21" y="133"/>
                    </a:lnTo>
                    <a:lnTo>
                      <a:pt x="17" y="131"/>
                    </a:lnTo>
                    <a:lnTo>
                      <a:pt x="13" y="130"/>
                    </a:lnTo>
                    <a:lnTo>
                      <a:pt x="9" y="128"/>
                    </a:lnTo>
                    <a:lnTo>
                      <a:pt x="5" y="125"/>
                    </a:lnTo>
                    <a:lnTo>
                      <a:pt x="2" y="123"/>
                    </a:lnTo>
                    <a:lnTo>
                      <a:pt x="2" y="90"/>
                    </a:lnTo>
                    <a:lnTo>
                      <a:pt x="39" y="90"/>
                    </a:lnTo>
                    <a:lnTo>
                      <a:pt x="39" y="94"/>
                    </a:lnTo>
                    <a:lnTo>
                      <a:pt x="39" y="99"/>
                    </a:lnTo>
                    <a:lnTo>
                      <a:pt x="40" y="105"/>
                    </a:lnTo>
                    <a:lnTo>
                      <a:pt x="42" y="109"/>
                    </a:lnTo>
                    <a:lnTo>
                      <a:pt x="47" y="111"/>
                    </a:lnTo>
                    <a:lnTo>
                      <a:pt x="50" y="111"/>
                    </a:lnTo>
                    <a:lnTo>
                      <a:pt x="53" y="108"/>
                    </a:lnTo>
                    <a:lnTo>
                      <a:pt x="54" y="105"/>
                    </a:lnTo>
                    <a:lnTo>
                      <a:pt x="55" y="101"/>
                    </a:lnTo>
                    <a:lnTo>
                      <a:pt x="54" y="96"/>
                    </a:lnTo>
                    <a:lnTo>
                      <a:pt x="52" y="92"/>
                    </a:lnTo>
                    <a:lnTo>
                      <a:pt x="47" y="88"/>
                    </a:lnTo>
                    <a:lnTo>
                      <a:pt x="41" y="86"/>
                    </a:lnTo>
                    <a:lnTo>
                      <a:pt x="31" y="84"/>
                    </a:lnTo>
                    <a:lnTo>
                      <a:pt x="22" y="81"/>
                    </a:lnTo>
                    <a:lnTo>
                      <a:pt x="15" y="77"/>
                    </a:lnTo>
                    <a:lnTo>
                      <a:pt x="9" y="73"/>
                    </a:lnTo>
                    <a:lnTo>
                      <a:pt x="5" y="68"/>
                    </a:lnTo>
                    <a:lnTo>
                      <a:pt x="2" y="62"/>
                    </a:lnTo>
                    <a:lnTo>
                      <a:pt x="1" y="56"/>
                    </a:lnTo>
                    <a:lnTo>
                      <a:pt x="0" y="48"/>
                    </a:lnTo>
                    <a:lnTo>
                      <a:pt x="1" y="40"/>
                    </a:lnTo>
                    <a:lnTo>
                      <a:pt x="2" y="32"/>
                    </a:lnTo>
                    <a:lnTo>
                      <a:pt x="5" y="26"/>
                    </a:lnTo>
                    <a:lnTo>
                      <a:pt x="8" y="21"/>
                    </a:lnTo>
                    <a:lnTo>
                      <a:pt x="13" y="17"/>
                    </a:lnTo>
                    <a:lnTo>
                      <a:pt x="19" y="14"/>
                    </a:lnTo>
                    <a:lnTo>
                      <a:pt x="25" y="12"/>
                    </a:lnTo>
                    <a:lnTo>
                      <a:pt x="33" y="11"/>
                    </a:lnTo>
                    <a:lnTo>
                      <a:pt x="33" y="0"/>
                    </a:lnTo>
                    <a:lnTo>
                      <a:pt x="62" y="0"/>
                    </a:lnTo>
                    <a:lnTo>
                      <a:pt x="62" y="11"/>
                    </a:lnTo>
                    <a:lnTo>
                      <a:pt x="69" y="13"/>
                    </a:lnTo>
                    <a:lnTo>
                      <a:pt x="77" y="16"/>
                    </a:lnTo>
                    <a:lnTo>
                      <a:pt x="85" y="20"/>
                    </a:lnTo>
                    <a:lnTo>
                      <a:pt x="92" y="24"/>
                    </a:lnTo>
                    <a:lnTo>
                      <a:pt x="92" y="54"/>
                    </a:lnTo>
                    <a:lnTo>
                      <a:pt x="54" y="54"/>
                    </a:lnTo>
                    <a:lnTo>
                      <a:pt x="54" y="51"/>
                    </a:lnTo>
                    <a:close/>
                  </a:path>
                </a:pathLst>
              </a:cu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6" name="Rectangle 168"/>
              <p:cNvSpPr>
                <a:spLocks noChangeArrowheads="1"/>
              </p:cNvSpPr>
              <p:nvPr/>
            </p:nvSpPr>
            <p:spPr bwMode="auto">
              <a:xfrm>
                <a:off x="484" y="3400"/>
                <a:ext cx="111" cy="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7" name="Rectangle 169"/>
              <p:cNvSpPr>
                <a:spLocks noChangeArrowheads="1"/>
              </p:cNvSpPr>
              <p:nvPr/>
            </p:nvSpPr>
            <p:spPr bwMode="auto">
              <a:xfrm>
                <a:off x="484" y="2888"/>
                <a:ext cx="111" cy="8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8" name="Rectangle 170"/>
              <p:cNvSpPr>
                <a:spLocks noChangeArrowheads="1"/>
              </p:cNvSpPr>
              <p:nvPr/>
            </p:nvSpPr>
            <p:spPr bwMode="auto">
              <a:xfrm>
                <a:off x="484" y="2354"/>
                <a:ext cx="111" cy="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724139" name="Rectangle 171"/>
              <p:cNvSpPr>
                <a:spLocks noChangeArrowheads="1"/>
              </p:cNvSpPr>
              <p:nvPr/>
            </p:nvSpPr>
            <p:spPr bwMode="auto">
              <a:xfrm>
                <a:off x="484" y="1826"/>
                <a:ext cx="111" cy="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830309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22.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240" y="183385"/>
            <a:ext cx="8097176" cy="6200540"/>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41800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7" name="Rectangle 3" descr="Divot"/>
          <p:cNvSpPr>
            <a:spLocks noChangeArrowheads="1"/>
          </p:cNvSpPr>
          <p:nvPr/>
        </p:nvSpPr>
        <p:spPr bwMode="auto">
          <a:xfrm>
            <a:off x="457200" y="1981200"/>
            <a:ext cx="4038600" cy="4191000"/>
          </a:xfrm>
          <a:prstGeom prst="rect">
            <a:avLst/>
          </a:prstGeom>
          <a:pattFill prst="divot">
            <a:fgClr>
              <a:srgbClr val="DDDDDD"/>
            </a:fgClr>
            <a:bgClr>
              <a:srgbClr val="FFFFFF"/>
            </a:bgClr>
          </a:pattFill>
          <a:ln w="762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04868" name="Rectangle 4"/>
          <p:cNvSpPr>
            <a:spLocks noGrp="1" noChangeArrowheads="1"/>
          </p:cNvSpPr>
          <p:nvPr>
            <p:ph type="title"/>
          </p:nvPr>
        </p:nvSpPr>
        <p:spPr>
          <a:xfrm>
            <a:off x="457200" y="381000"/>
            <a:ext cx="8229600" cy="1600200"/>
          </a:xfrm>
          <a:solidFill>
            <a:srgbClr val="003300"/>
          </a:solidFill>
          <a:ln w="76200">
            <a:solidFill>
              <a:schemeClr val="tx1"/>
            </a:solidFill>
            <a:miter lim="800000"/>
            <a:headEnd/>
            <a:tailEnd/>
          </a:ln>
        </p:spPr>
        <p:txBody>
          <a:bodyPr/>
          <a:lstStyle/>
          <a:p>
            <a:pPr>
              <a:lnSpc>
                <a:spcPct val="120000"/>
              </a:lnSpc>
            </a:pPr>
            <a:r>
              <a:rPr lang="en-US" sz="4800">
                <a:solidFill>
                  <a:schemeClr val="bg1"/>
                </a:solidFill>
                <a:effectLst>
                  <a:outerShdw blurRad="38100" dist="38100" dir="2700000" algn="tl">
                    <a:srgbClr val="000000"/>
                  </a:outerShdw>
                </a:effectLst>
              </a:rPr>
              <a:t>Employment Applications</a:t>
            </a:r>
          </a:p>
        </p:txBody>
      </p:sp>
      <p:grpSp>
        <p:nvGrpSpPr>
          <p:cNvPr id="804873" name="Group 9"/>
          <p:cNvGrpSpPr>
            <a:grpSpLocks/>
          </p:cNvGrpSpPr>
          <p:nvPr/>
        </p:nvGrpSpPr>
        <p:grpSpPr bwMode="auto">
          <a:xfrm>
            <a:off x="457200" y="2438400"/>
            <a:ext cx="3810000" cy="3697288"/>
            <a:chOff x="864" y="1042"/>
            <a:chExt cx="1567" cy="1521"/>
          </a:xfrm>
        </p:grpSpPr>
        <p:sp>
          <p:nvSpPr>
            <p:cNvPr id="804874" name="Freeform 10"/>
            <p:cNvSpPr>
              <a:spLocks/>
            </p:cNvSpPr>
            <p:nvPr/>
          </p:nvSpPr>
          <p:spPr bwMode="auto">
            <a:xfrm>
              <a:off x="873" y="1697"/>
              <a:ext cx="1558" cy="866"/>
            </a:xfrm>
            <a:custGeom>
              <a:avLst/>
              <a:gdLst>
                <a:gd name="T0" fmla="*/ 3116 w 3116"/>
                <a:gd name="T1" fmla="*/ 1732 h 1732"/>
                <a:gd name="T2" fmla="*/ 3063 w 3116"/>
                <a:gd name="T3" fmla="*/ 871 h 1732"/>
                <a:gd name="T4" fmla="*/ 2991 w 3116"/>
                <a:gd name="T5" fmla="*/ 770 h 1732"/>
                <a:gd name="T6" fmla="*/ 2759 w 3116"/>
                <a:gd name="T7" fmla="*/ 698 h 1732"/>
                <a:gd name="T8" fmla="*/ 2434 w 3116"/>
                <a:gd name="T9" fmla="*/ 499 h 1732"/>
                <a:gd name="T10" fmla="*/ 2090 w 3116"/>
                <a:gd name="T11" fmla="*/ 200 h 1732"/>
                <a:gd name="T12" fmla="*/ 1247 w 3116"/>
                <a:gd name="T13" fmla="*/ 0 h 1732"/>
                <a:gd name="T14" fmla="*/ 896 w 3116"/>
                <a:gd name="T15" fmla="*/ 213 h 1732"/>
                <a:gd name="T16" fmla="*/ 610 w 3116"/>
                <a:gd name="T17" fmla="*/ 213 h 1732"/>
                <a:gd name="T18" fmla="*/ 472 w 3116"/>
                <a:gd name="T19" fmla="*/ 280 h 1732"/>
                <a:gd name="T20" fmla="*/ 205 w 3116"/>
                <a:gd name="T21" fmla="*/ 850 h 1732"/>
                <a:gd name="T22" fmla="*/ 205 w 3116"/>
                <a:gd name="T23" fmla="*/ 1149 h 1732"/>
                <a:gd name="T24" fmla="*/ 53 w 3116"/>
                <a:gd name="T25" fmla="*/ 1521 h 1732"/>
                <a:gd name="T26" fmla="*/ 0 w 3116"/>
                <a:gd name="T27" fmla="*/ 1732 h 1732"/>
                <a:gd name="T28" fmla="*/ 3116 w 3116"/>
                <a:gd name="T29" fmla="*/ 1732 h 1732"/>
                <a:gd name="T30" fmla="*/ 3116 w 3116"/>
                <a:gd name="T31" fmla="*/ 1732 h 1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16" h="1732">
                  <a:moveTo>
                    <a:pt x="3116" y="1732"/>
                  </a:moveTo>
                  <a:lnTo>
                    <a:pt x="3063" y="871"/>
                  </a:lnTo>
                  <a:lnTo>
                    <a:pt x="2991" y="770"/>
                  </a:lnTo>
                  <a:lnTo>
                    <a:pt x="2759" y="698"/>
                  </a:lnTo>
                  <a:lnTo>
                    <a:pt x="2434" y="499"/>
                  </a:lnTo>
                  <a:lnTo>
                    <a:pt x="2090" y="200"/>
                  </a:lnTo>
                  <a:lnTo>
                    <a:pt x="1247" y="0"/>
                  </a:lnTo>
                  <a:lnTo>
                    <a:pt x="896" y="213"/>
                  </a:lnTo>
                  <a:lnTo>
                    <a:pt x="610" y="213"/>
                  </a:lnTo>
                  <a:lnTo>
                    <a:pt x="472" y="280"/>
                  </a:lnTo>
                  <a:lnTo>
                    <a:pt x="205" y="850"/>
                  </a:lnTo>
                  <a:lnTo>
                    <a:pt x="205" y="1149"/>
                  </a:lnTo>
                  <a:lnTo>
                    <a:pt x="53" y="1521"/>
                  </a:lnTo>
                  <a:lnTo>
                    <a:pt x="0" y="1732"/>
                  </a:lnTo>
                  <a:lnTo>
                    <a:pt x="3116" y="1732"/>
                  </a:lnTo>
                  <a:lnTo>
                    <a:pt x="3116" y="1732"/>
                  </a:lnTo>
                  <a:close/>
                </a:path>
              </a:pathLst>
            </a:custGeom>
            <a:solidFill>
              <a:srgbClr val="597326"/>
            </a:solidFill>
            <a:ln w="76200" cmpd="sng">
              <a:solidFill>
                <a:srgbClr val="000000"/>
              </a:solidFill>
              <a:round/>
              <a:headEnd/>
              <a:tailEnd/>
            </a:ln>
          </p:spPr>
          <p:txBody>
            <a:bodyPr/>
            <a:lstStyle/>
            <a:p>
              <a:endParaRPr lang="en-US"/>
            </a:p>
          </p:txBody>
        </p:sp>
        <p:sp>
          <p:nvSpPr>
            <p:cNvPr id="804875" name="Freeform 11"/>
            <p:cNvSpPr>
              <a:spLocks/>
            </p:cNvSpPr>
            <p:nvPr/>
          </p:nvSpPr>
          <p:spPr bwMode="auto">
            <a:xfrm>
              <a:off x="1413" y="2315"/>
              <a:ext cx="534" cy="248"/>
            </a:xfrm>
            <a:custGeom>
              <a:avLst/>
              <a:gdLst>
                <a:gd name="T0" fmla="*/ 0 w 1069"/>
                <a:gd name="T1" fmla="*/ 496 h 496"/>
                <a:gd name="T2" fmla="*/ 1069 w 1069"/>
                <a:gd name="T3" fmla="*/ 496 h 496"/>
                <a:gd name="T4" fmla="*/ 909 w 1069"/>
                <a:gd name="T5" fmla="*/ 131 h 496"/>
                <a:gd name="T6" fmla="*/ 684 w 1069"/>
                <a:gd name="T7" fmla="*/ 0 h 496"/>
                <a:gd name="T8" fmla="*/ 624 w 1069"/>
                <a:gd name="T9" fmla="*/ 6 h 496"/>
                <a:gd name="T10" fmla="*/ 378 w 1069"/>
                <a:gd name="T11" fmla="*/ 152 h 496"/>
                <a:gd name="T12" fmla="*/ 93 w 1069"/>
                <a:gd name="T13" fmla="*/ 318 h 496"/>
                <a:gd name="T14" fmla="*/ 0 w 1069"/>
                <a:gd name="T15" fmla="*/ 496 h 496"/>
                <a:gd name="T16" fmla="*/ 0 w 1069"/>
                <a:gd name="T17"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496">
                  <a:moveTo>
                    <a:pt x="0" y="496"/>
                  </a:moveTo>
                  <a:lnTo>
                    <a:pt x="1069" y="496"/>
                  </a:lnTo>
                  <a:lnTo>
                    <a:pt x="909" y="131"/>
                  </a:lnTo>
                  <a:lnTo>
                    <a:pt x="684" y="0"/>
                  </a:lnTo>
                  <a:lnTo>
                    <a:pt x="624" y="6"/>
                  </a:lnTo>
                  <a:lnTo>
                    <a:pt x="378" y="152"/>
                  </a:lnTo>
                  <a:lnTo>
                    <a:pt x="93" y="318"/>
                  </a:lnTo>
                  <a:lnTo>
                    <a:pt x="0" y="496"/>
                  </a:lnTo>
                  <a:lnTo>
                    <a:pt x="0" y="496"/>
                  </a:ln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76" name="Freeform 12"/>
            <p:cNvSpPr>
              <a:spLocks/>
            </p:cNvSpPr>
            <p:nvPr/>
          </p:nvSpPr>
          <p:spPr bwMode="auto">
            <a:xfrm>
              <a:off x="1526" y="2278"/>
              <a:ext cx="812" cy="285"/>
            </a:xfrm>
            <a:custGeom>
              <a:avLst/>
              <a:gdLst>
                <a:gd name="T0" fmla="*/ 0 w 1626"/>
                <a:gd name="T1" fmla="*/ 570 h 570"/>
                <a:gd name="T2" fmla="*/ 126 w 1626"/>
                <a:gd name="T3" fmla="*/ 173 h 570"/>
                <a:gd name="T4" fmla="*/ 285 w 1626"/>
                <a:gd name="T5" fmla="*/ 167 h 570"/>
                <a:gd name="T6" fmla="*/ 717 w 1626"/>
                <a:gd name="T7" fmla="*/ 279 h 570"/>
                <a:gd name="T8" fmla="*/ 968 w 1626"/>
                <a:gd name="T9" fmla="*/ 325 h 570"/>
                <a:gd name="T10" fmla="*/ 1107 w 1626"/>
                <a:gd name="T11" fmla="*/ 312 h 570"/>
                <a:gd name="T12" fmla="*/ 1187 w 1626"/>
                <a:gd name="T13" fmla="*/ 120 h 570"/>
                <a:gd name="T14" fmla="*/ 1360 w 1626"/>
                <a:gd name="T15" fmla="*/ 0 h 570"/>
                <a:gd name="T16" fmla="*/ 1565 w 1626"/>
                <a:gd name="T17" fmla="*/ 0 h 570"/>
                <a:gd name="T18" fmla="*/ 1626 w 1626"/>
                <a:gd name="T19" fmla="*/ 146 h 570"/>
                <a:gd name="T20" fmla="*/ 1586 w 1626"/>
                <a:gd name="T21" fmla="*/ 293 h 570"/>
                <a:gd name="T22" fmla="*/ 1445 w 1626"/>
                <a:gd name="T23" fmla="*/ 570 h 570"/>
                <a:gd name="T24" fmla="*/ 0 w 1626"/>
                <a:gd name="T25" fmla="*/ 570 h 570"/>
                <a:gd name="T26" fmla="*/ 0 w 1626"/>
                <a:gd name="T27"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26" h="570">
                  <a:moveTo>
                    <a:pt x="0" y="570"/>
                  </a:moveTo>
                  <a:lnTo>
                    <a:pt x="126" y="173"/>
                  </a:lnTo>
                  <a:lnTo>
                    <a:pt x="285" y="167"/>
                  </a:lnTo>
                  <a:lnTo>
                    <a:pt x="717" y="279"/>
                  </a:lnTo>
                  <a:lnTo>
                    <a:pt x="968" y="325"/>
                  </a:lnTo>
                  <a:lnTo>
                    <a:pt x="1107" y="312"/>
                  </a:lnTo>
                  <a:lnTo>
                    <a:pt x="1187" y="120"/>
                  </a:lnTo>
                  <a:lnTo>
                    <a:pt x="1360" y="0"/>
                  </a:lnTo>
                  <a:lnTo>
                    <a:pt x="1565" y="0"/>
                  </a:lnTo>
                  <a:lnTo>
                    <a:pt x="1626" y="146"/>
                  </a:lnTo>
                  <a:lnTo>
                    <a:pt x="1586" y="293"/>
                  </a:lnTo>
                  <a:lnTo>
                    <a:pt x="1445" y="570"/>
                  </a:lnTo>
                  <a:lnTo>
                    <a:pt x="0" y="570"/>
                  </a:lnTo>
                  <a:lnTo>
                    <a:pt x="0" y="570"/>
                  </a:lnTo>
                  <a:close/>
                </a:path>
              </a:pathLst>
            </a:custGeom>
            <a:solidFill>
              <a:srgbClr val="FFAB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77" name="Freeform 13"/>
            <p:cNvSpPr>
              <a:spLocks/>
            </p:cNvSpPr>
            <p:nvPr/>
          </p:nvSpPr>
          <p:spPr bwMode="auto">
            <a:xfrm>
              <a:off x="1356" y="2438"/>
              <a:ext cx="116" cy="125"/>
            </a:xfrm>
            <a:custGeom>
              <a:avLst/>
              <a:gdLst>
                <a:gd name="T0" fmla="*/ 232 w 232"/>
                <a:gd name="T1" fmla="*/ 0 h 251"/>
                <a:gd name="T2" fmla="*/ 146 w 232"/>
                <a:gd name="T3" fmla="*/ 251 h 251"/>
                <a:gd name="T4" fmla="*/ 0 w 232"/>
                <a:gd name="T5" fmla="*/ 251 h 251"/>
                <a:gd name="T6" fmla="*/ 0 w 232"/>
                <a:gd name="T7" fmla="*/ 185 h 251"/>
                <a:gd name="T8" fmla="*/ 66 w 232"/>
                <a:gd name="T9" fmla="*/ 40 h 251"/>
                <a:gd name="T10" fmla="*/ 232 w 232"/>
                <a:gd name="T11" fmla="*/ 0 h 251"/>
                <a:gd name="T12" fmla="*/ 232 w 232"/>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232" h="251">
                  <a:moveTo>
                    <a:pt x="232" y="0"/>
                  </a:moveTo>
                  <a:lnTo>
                    <a:pt x="146" y="251"/>
                  </a:lnTo>
                  <a:lnTo>
                    <a:pt x="0" y="251"/>
                  </a:lnTo>
                  <a:lnTo>
                    <a:pt x="0" y="185"/>
                  </a:lnTo>
                  <a:lnTo>
                    <a:pt x="66" y="40"/>
                  </a:lnTo>
                  <a:lnTo>
                    <a:pt x="232" y="0"/>
                  </a:lnTo>
                  <a:lnTo>
                    <a:pt x="232" y="0"/>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78" name="Freeform 14"/>
            <p:cNvSpPr>
              <a:spLocks/>
            </p:cNvSpPr>
            <p:nvPr/>
          </p:nvSpPr>
          <p:spPr bwMode="auto">
            <a:xfrm>
              <a:off x="1546" y="1744"/>
              <a:ext cx="405" cy="621"/>
            </a:xfrm>
            <a:custGeom>
              <a:avLst/>
              <a:gdLst>
                <a:gd name="T0" fmla="*/ 19 w 810"/>
                <a:gd name="T1" fmla="*/ 0 h 1241"/>
                <a:gd name="T2" fmla="*/ 0 w 810"/>
                <a:gd name="T3" fmla="*/ 306 h 1241"/>
                <a:gd name="T4" fmla="*/ 6 w 810"/>
                <a:gd name="T5" fmla="*/ 604 h 1241"/>
                <a:gd name="T6" fmla="*/ 192 w 810"/>
                <a:gd name="T7" fmla="*/ 1241 h 1241"/>
                <a:gd name="T8" fmla="*/ 272 w 810"/>
                <a:gd name="T9" fmla="*/ 1228 h 1241"/>
                <a:gd name="T10" fmla="*/ 379 w 810"/>
                <a:gd name="T11" fmla="*/ 1148 h 1241"/>
                <a:gd name="T12" fmla="*/ 445 w 810"/>
                <a:gd name="T13" fmla="*/ 1142 h 1241"/>
                <a:gd name="T14" fmla="*/ 544 w 810"/>
                <a:gd name="T15" fmla="*/ 1228 h 1241"/>
                <a:gd name="T16" fmla="*/ 690 w 810"/>
                <a:gd name="T17" fmla="*/ 597 h 1241"/>
                <a:gd name="T18" fmla="*/ 810 w 810"/>
                <a:gd name="T19" fmla="*/ 173 h 1241"/>
                <a:gd name="T20" fmla="*/ 776 w 810"/>
                <a:gd name="T21" fmla="*/ 39 h 1241"/>
                <a:gd name="T22" fmla="*/ 19 w 810"/>
                <a:gd name="T23" fmla="*/ 0 h 1241"/>
                <a:gd name="T24" fmla="*/ 19 w 810"/>
                <a:gd name="T25" fmla="*/ 0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 h="1241">
                  <a:moveTo>
                    <a:pt x="19" y="0"/>
                  </a:moveTo>
                  <a:lnTo>
                    <a:pt x="0" y="306"/>
                  </a:lnTo>
                  <a:lnTo>
                    <a:pt x="6" y="604"/>
                  </a:lnTo>
                  <a:lnTo>
                    <a:pt x="192" y="1241"/>
                  </a:lnTo>
                  <a:lnTo>
                    <a:pt x="272" y="1228"/>
                  </a:lnTo>
                  <a:lnTo>
                    <a:pt x="379" y="1148"/>
                  </a:lnTo>
                  <a:lnTo>
                    <a:pt x="445" y="1142"/>
                  </a:lnTo>
                  <a:lnTo>
                    <a:pt x="544" y="1228"/>
                  </a:lnTo>
                  <a:lnTo>
                    <a:pt x="690" y="597"/>
                  </a:lnTo>
                  <a:lnTo>
                    <a:pt x="810" y="173"/>
                  </a:lnTo>
                  <a:lnTo>
                    <a:pt x="776" y="39"/>
                  </a:lnTo>
                  <a:lnTo>
                    <a:pt x="19" y="0"/>
                  </a:lnTo>
                  <a:lnTo>
                    <a:pt x="19" y="0"/>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79" name="Freeform 15"/>
            <p:cNvSpPr>
              <a:spLocks/>
            </p:cNvSpPr>
            <p:nvPr/>
          </p:nvSpPr>
          <p:spPr bwMode="auto">
            <a:xfrm>
              <a:off x="1711" y="2162"/>
              <a:ext cx="123" cy="203"/>
            </a:xfrm>
            <a:custGeom>
              <a:avLst/>
              <a:gdLst>
                <a:gd name="T0" fmla="*/ 133 w 245"/>
                <a:gd name="T1" fmla="*/ 331 h 405"/>
                <a:gd name="T2" fmla="*/ 0 w 245"/>
                <a:gd name="T3" fmla="*/ 19 h 405"/>
                <a:gd name="T4" fmla="*/ 40 w 245"/>
                <a:gd name="T5" fmla="*/ 0 h 405"/>
                <a:gd name="T6" fmla="*/ 245 w 245"/>
                <a:gd name="T7" fmla="*/ 405 h 405"/>
                <a:gd name="T8" fmla="*/ 133 w 245"/>
                <a:gd name="T9" fmla="*/ 331 h 405"/>
                <a:gd name="T10" fmla="*/ 133 w 245"/>
                <a:gd name="T11" fmla="*/ 331 h 405"/>
              </a:gdLst>
              <a:ahLst/>
              <a:cxnLst>
                <a:cxn ang="0">
                  <a:pos x="T0" y="T1"/>
                </a:cxn>
                <a:cxn ang="0">
                  <a:pos x="T2" y="T3"/>
                </a:cxn>
                <a:cxn ang="0">
                  <a:pos x="T4" y="T5"/>
                </a:cxn>
                <a:cxn ang="0">
                  <a:pos x="T6" y="T7"/>
                </a:cxn>
                <a:cxn ang="0">
                  <a:pos x="T8" y="T9"/>
                </a:cxn>
                <a:cxn ang="0">
                  <a:pos x="T10" y="T11"/>
                </a:cxn>
              </a:cxnLst>
              <a:rect l="0" t="0" r="r" b="b"/>
              <a:pathLst>
                <a:path w="245" h="405">
                  <a:moveTo>
                    <a:pt x="133" y="331"/>
                  </a:moveTo>
                  <a:lnTo>
                    <a:pt x="0" y="19"/>
                  </a:lnTo>
                  <a:lnTo>
                    <a:pt x="40" y="0"/>
                  </a:lnTo>
                  <a:lnTo>
                    <a:pt x="245" y="405"/>
                  </a:lnTo>
                  <a:lnTo>
                    <a:pt x="133" y="331"/>
                  </a:lnTo>
                  <a:lnTo>
                    <a:pt x="133" y="331"/>
                  </a:lnTo>
                  <a:close/>
                </a:path>
              </a:pathLst>
            </a:custGeom>
            <a:solidFill>
              <a:srgbClr val="00A5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0" name="Freeform 16"/>
            <p:cNvSpPr>
              <a:spLocks/>
            </p:cNvSpPr>
            <p:nvPr/>
          </p:nvSpPr>
          <p:spPr bwMode="auto">
            <a:xfrm>
              <a:off x="1614" y="1970"/>
              <a:ext cx="178" cy="142"/>
            </a:xfrm>
            <a:custGeom>
              <a:avLst/>
              <a:gdLst>
                <a:gd name="T0" fmla="*/ 0 w 356"/>
                <a:gd name="T1" fmla="*/ 154 h 283"/>
                <a:gd name="T2" fmla="*/ 101 w 356"/>
                <a:gd name="T3" fmla="*/ 260 h 283"/>
                <a:gd name="T4" fmla="*/ 228 w 356"/>
                <a:gd name="T5" fmla="*/ 283 h 283"/>
                <a:gd name="T6" fmla="*/ 356 w 356"/>
                <a:gd name="T7" fmla="*/ 243 h 283"/>
                <a:gd name="T8" fmla="*/ 236 w 356"/>
                <a:gd name="T9" fmla="*/ 0 h 283"/>
                <a:gd name="T10" fmla="*/ 91 w 356"/>
                <a:gd name="T11" fmla="*/ 82 h 283"/>
                <a:gd name="T12" fmla="*/ 0 w 356"/>
                <a:gd name="T13" fmla="*/ 154 h 283"/>
                <a:gd name="T14" fmla="*/ 0 w 356"/>
                <a:gd name="T15" fmla="*/ 154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283">
                  <a:moveTo>
                    <a:pt x="0" y="154"/>
                  </a:moveTo>
                  <a:lnTo>
                    <a:pt x="101" y="260"/>
                  </a:lnTo>
                  <a:lnTo>
                    <a:pt x="228" y="283"/>
                  </a:lnTo>
                  <a:lnTo>
                    <a:pt x="356" y="243"/>
                  </a:lnTo>
                  <a:lnTo>
                    <a:pt x="236" y="0"/>
                  </a:lnTo>
                  <a:lnTo>
                    <a:pt x="91" y="82"/>
                  </a:lnTo>
                  <a:lnTo>
                    <a:pt x="0" y="154"/>
                  </a:lnTo>
                  <a:lnTo>
                    <a:pt x="0" y="154"/>
                  </a:lnTo>
                  <a:close/>
                </a:path>
              </a:pathLst>
            </a:custGeom>
            <a:solidFill>
              <a:srgbClr val="FFA6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1" name="Freeform 17"/>
            <p:cNvSpPr>
              <a:spLocks/>
            </p:cNvSpPr>
            <p:nvPr/>
          </p:nvSpPr>
          <p:spPr bwMode="auto">
            <a:xfrm>
              <a:off x="1329" y="1050"/>
              <a:ext cx="823" cy="906"/>
            </a:xfrm>
            <a:custGeom>
              <a:avLst/>
              <a:gdLst>
                <a:gd name="T0" fmla="*/ 0 w 1646"/>
                <a:gd name="T1" fmla="*/ 1498 h 1812"/>
                <a:gd name="T2" fmla="*/ 152 w 1646"/>
                <a:gd name="T3" fmla="*/ 1258 h 1812"/>
                <a:gd name="T4" fmla="*/ 254 w 1646"/>
                <a:gd name="T5" fmla="*/ 935 h 1812"/>
                <a:gd name="T6" fmla="*/ 420 w 1646"/>
                <a:gd name="T7" fmla="*/ 376 h 1812"/>
                <a:gd name="T8" fmla="*/ 545 w 1646"/>
                <a:gd name="T9" fmla="*/ 196 h 1812"/>
                <a:gd name="T10" fmla="*/ 718 w 1646"/>
                <a:gd name="T11" fmla="*/ 83 h 1812"/>
                <a:gd name="T12" fmla="*/ 831 w 1646"/>
                <a:gd name="T13" fmla="*/ 83 h 1812"/>
                <a:gd name="T14" fmla="*/ 986 w 1646"/>
                <a:gd name="T15" fmla="*/ 3 h 1812"/>
                <a:gd name="T16" fmla="*/ 1102 w 1646"/>
                <a:gd name="T17" fmla="*/ 0 h 1812"/>
                <a:gd name="T18" fmla="*/ 1243 w 1646"/>
                <a:gd name="T19" fmla="*/ 47 h 1812"/>
                <a:gd name="T20" fmla="*/ 1409 w 1646"/>
                <a:gd name="T21" fmla="*/ 156 h 1812"/>
                <a:gd name="T22" fmla="*/ 1521 w 1646"/>
                <a:gd name="T23" fmla="*/ 292 h 1812"/>
                <a:gd name="T24" fmla="*/ 1587 w 1646"/>
                <a:gd name="T25" fmla="*/ 502 h 1812"/>
                <a:gd name="T26" fmla="*/ 1644 w 1646"/>
                <a:gd name="T27" fmla="*/ 1081 h 1812"/>
                <a:gd name="T28" fmla="*/ 1646 w 1646"/>
                <a:gd name="T29" fmla="*/ 1382 h 1812"/>
                <a:gd name="T30" fmla="*/ 1564 w 1646"/>
                <a:gd name="T31" fmla="*/ 1812 h 1812"/>
                <a:gd name="T32" fmla="*/ 1298 w 1646"/>
                <a:gd name="T33" fmla="*/ 1619 h 1812"/>
                <a:gd name="T34" fmla="*/ 1180 w 1646"/>
                <a:gd name="T35" fmla="*/ 1395 h 1812"/>
                <a:gd name="T36" fmla="*/ 562 w 1646"/>
                <a:gd name="T37" fmla="*/ 1445 h 1812"/>
                <a:gd name="T38" fmla="*/ 393 w 1646"/>
                <a:gd name="T39" fmla="*/ 1382 h 1812"/>
                <a:gd name="T40" fmla="*/ 361 w 1646"/>
                <a:gd name="T41" fmla="*/ 1344 h 1812"/>
                <a:gd name="T42" fmla="*/ 281 w 1646"/>
                <a:gd name="T43" fmla="*/ 1418 h 1812"/>
                <a:gd name="T44" fmla="*/ 78 w 1646"/>
                <a:gd name="T45" fmla="*/ 1500 h 1812"/>
                <a:gd name="T46" fmla="*/ 0 w 1646"/>
                <a:gd name="T47" fmla="*/ 1498 h 1812"/>
                <a:gd name="T48" fmla="*/ 0 w 1646"/>
                <a:gd name="T49" fmla="*/ 1498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46" h="1812">
                  <a:moveTo>
                    <a:pt x="0" y="1498"/>
                  </a:moveTo>
                  <a:lnTo>
                    <a:pt x="152" y="1258"/>
                  </a:lnTo>
                  <a:lnTo>
                    <a:pt x="254" y="935"/>
                  </a:lnTo>
                  <a:lnTo>
                    <a:pt x="420" y="376"/>
                  </a:lnTo>
                  <a:lnTo>
                    <a:pt x="545" y="196"/>
                  </a:lnTo>
                  <a:lnTo>
                    <a:pt x="718" y="83"/>
                  </a:lnTo>
                  <a:lnTo>
                    <a:pt x="831" y="83"/>
                  </a:lnTo>
                  <a:lnTo>
                    <a:pt x="986" y="3"/>
                  </a:lnTo>
                  <a:lnTo>
                    <a:pt x="1102" y="0"/>
                  </a:lnTo>
                  <a:lnTo>
                    <a:pt x="1243" y="47"/>
                  </a:lnTo>
                  <a:lnTo>
                    <a:pt x="1409" y="156"/>
                  </a:lnTo>
                  <a:lnTo>
                    <a:pt x="1521" y="292"/>
                  </a:lnTo>
                  <a:lnTo>
                    <a:pt x="1587" y="502"/>
                  </a:lnTo>
                  <a:lnTo>
                    <a:pt x="1644" y="1081"/>
                  </a:lnTo>
                  <a:lnTo>
                    <a:pt x="1646" y="1382"/>
                  </a:lnTo>
                  <a:lnTo>
                    <a:pt x="1564" y="1812"/>
                  </a:lnTo>
                  <a:lnTo>
                    <a:pt x="1298" y="1619"/>
                  </a:lnTo>
                  <a:lnTo>
                    <a:pt x="1180" y="1395"/>
                  </a:lnTo>
                  <a:lnTo>
                    <a:pt x="562" y="1445"/>
                  </a:lnTo>
                  <a:lnTo>
                    <a:pt x="393" y="1382"/>
                  </a:lnTo>
                  <a:lnTo>
                    <a:pt x="361" y="1344"/>
                  </a:lnTo>
                  <a:lnTo>
                    <a:pt x="281" y="1418"/>
                  </a:lnTo>
                  <a:lnTo>
                    <a:pt x="78" y="1500"/>
                  </a:lnTo>
                  <a:lnTo>
                    <a:pt x="0" y="1498"/>
                  </a:lnTo>
                  <a:lnTo>
                    <a:pt x="0" y="1498"/>
                  </a:lnTo>
                  <a:close/>
                </a:path>
              </a:pathLst>
            </a:custGeom>
            <a:solidFill>
              <a:srgbClr val="E5DB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2" name="Freeform 18"/>
            <p:cNvSpPr>
              <a:spLocks/>
            </p:cNvSpPr>
            <p:nvPr/>
          </p:nvSpPr>
          <p:spPr bwMode="auto">
            <a:xfrm>
              <a:off x="1602" y="1188"/>
              <a:ext cx="458" cy="776"/>
            </a:xfrm>
            <a:custGeom>
              <a:avLst/>
              <a:gdLst>
                <a:gd name="T0" fmla="*/ 402 w 917"/>
                <a:gd name="T1" fmla="*/ 0 h 1554"/>
                <a:gd name="T2" fmla="*/ 356 w 917"/>
                <a:gd name="T3" fmla="*/ 31 h 1554"/>
                <a:gd name="T4" fmla="*/ 295 w 917"/>
                <a:gd name="T5" fmla="*/ 54 h 1554"/>
                <a:gd name="T6" fmla="*/ 101 w 917"/>
                <a:gd name="T7" fmla="*/ 386 h 1554"/>
                <a:gd name="T8" fmla="*/ 0 w 917"/>
                <a:gd name="T9" fmla="*/ 844 h 1554"/>
                <a:gd name="T10" fmla="*/ 8 w 917"/>
                <a:gd name="T11" fmla="*/ 1103 h 1554"/>
                <a:gd name="T12" fmla="*/ 111 w 917"/>
                <a:gd name="T13" fmla="*/ 1327 h 1554"/>
                <a:gd name="T14" fmla="*/ 249 w 917"/>
                <a:gd name="T15" fmla="*/ 1554 h 1554"/>
                <a:gd name="T16" fmla="*/ 295 w 917"/>
                <a:gd name="T17" fmla="*/ 1531 h 1554"/>
                <a:gd name="T18" fmla="*/ 481 w 917"/>
                <a:gd name="T19" fmla="*/ 1396 h 1554"/>
                <a:gd name="T20" fmla="*/ 622 w 917"/>
                <a:gd name="T21" fmla="*/ 1196 h 1554"/>
                <a:gd name="T22" fmla="*/ 725 w 917"/>
                <a:gd name="T23" fmla="*/ 1095 h 1554"/>
                <a:gd name="T24" fmla="*/ 843 w 917"/>
                <a:gd name="T25" fmla="*/ 898 h 1554"/>
                <a:gd name="T26" fmla="*/ 917 w 917"/>
                <a:gd name="T27" fmla="*/ 569 h 1554"/>
                <a:gd name="T28" fmla="*/ 896 w 917"/>
                <a:gd name="T29" fmla="*/ 409 h 1554"/>
                <a:gd name="T30" fmla="*/ 865 w 917"/>
                <a:gd name="T31" fmla="*/ 339 h 1554"/>
                <a:gd name="T32" fmla="*/ 820 w 917"/>
                <a:gd name="T33" fmla="*/ 373 h 1554"/>
                <a:gd name="T34" fmla="*/ 717 w 917"/>
                <a:gd name="T35" fmla="*/ 329 h 1554"/>
                <a:gd name="T36" fmla="*/ 611 w 917"/>
                <a:gd name="T37" fmla="*/ 36 h 1554"/>
                <a:gd name="T38" fmla="*/ 402 w 917"/>
                <a:gd name="T39" fmla="*/ 0 h 1554"/>
                <a:gd name="T40" fmla="*/ 402 w 917"/>
                <a:gd name="T41" fmla="*/ 0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7" h="1554">
                  <a:moveTo>
                    <a:pt x="402" y="0"/>
                  </a:moveTo>
                  <a:lnTo>
                    <a:pt x="356" y="31"/>
                  </a:lnTo>
                  <a:lnTo>
                    <a:pt x="295" y="54"/>
                  </a:lnTo>
                  <a:lnTo>
                    <a:pt x="101" y="386"/>
                  </a:lnTo>
                  <a:lnTo>
                    <a:pt x="0" y="844"/>
                  </a:lnTo>
                  <a:lnTo>
                    <a:pt x="8" y="1103"/>
                  </a:lnTo>
                  <a:lnTo>
                    <a:pt x="111" y="1327"/>
                  </a:lnTo>
                  <a:lnTo>
                    <a:pt x="249" y="1554"/>
                  </a:lnTo>
                  <a:lnTo>
                    <a:pt x="295" y="1531"/>
                  </a:lnTo>
                  <a:lnTo>
                    <a:pt x="481" y="1396"/>
                  </a:lnTo>
                  <a:lnTo>
                    <a:pt x="622" y="1196"/>
                  </a:lnTo>
                  <a:lnTo>
                    <a:pt x="725" y="1095"/>
                  </a:lnTo>
                  <a:lnTo>
                    <a:pt x="843" y="898"/>
                  </a:lnTo>
                  <a:lnTo>
                    <a:pt x="917" y="569"/>
                  </a:lnTo>
                  <a:lnTo>
                    <a:pt x="896" y="409"/>
                  </a:lnTo>
                  <a:lnTo>
                    <a:pt x="865" y="339"/>
                  </a:lnTo>
                  <a:lnTo>
                    <a:pt x="820" y="373"/>
                  </a:lnTo>
                  <a:lnTo>
                    <a:pt x="717" y="329"/>
                  </a:lnTo>
                  <a:lnTo>
                    <a:pt x="611" y="36"/>
                  </a:lnTo>
                  <a:lnTo>
                    <a:pt x="402" y="0"/>
                  </a:lnTo>
                  <a:lnTo>
                    <a:pt x="402" y="0"/>
                  </a:ln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3" name="Freeform 19"/>
            <p:cNvSpPr>
              <a:spLocks/>
            </p:cNvSpPr>
            <p:nvPr/>
          </p:nvSpPr>
          <p:spPr bwMode="auto">
            <a:xfrm>
              <a:off x="1933" y="1410"/>
              <a:ext cx="120" cy="91"/>
            </a:xfrm>
            <a:custGeom>
              <a:avLst/>
              <a:gdLst>
                <a:gd name="T0" fmla="*/ 103 w 239"/>
                <a:gd name="T1" fmla="*/ 8 h 183"/>
                <a:gd name="T2" fmla="*/ 27 w 239"/>
                <a:gd name="T3" fmla="*/ 63 h 183"/>
                <a:gd name="T4" fmla="*/ 0 w 239"/>
                <a:gd name="T5" fmla="*/ 133 h 183"/>
                <a:gd name="T6" fmla="*/ 63 w 239"/>
                <a:gd name="T7" fmla="*/ 173 h 183"/>
                <a:gd name="T8" fmla="*/ 61 w 239"/>
                <a:gd name="T9" fmla="*/ 124 h 183"/>
                <a:gd name="T10" fmla="*/ 99 w 239"/>
                <a:gd name="T11" fmla="*/ 133 h 183"/>
                <a:gd name="T12" fmla="*/ 125 w 239"/>
                <a:gd name="T13" fmla="*/ 88 h 183"/>
                <a:gd name="T14" fmla="*/ 165 w 239"/>
                <a:gd name="T15" fmla="*/ 88 h 183"/>
                <a:gd name="T16" fmla="*/ 165 w 239"/>
                <a:gd name="T17" fmla="*/ 150 h 183"/>
                <a:gd name="T18" fmla="*/ 125 w 239"/>
                <a:gd name="T19" fmla="*/ 173 h 183"/>
                <a:gd name="T20" fmla="*/ 156 w 239"/>
                <a:gd name="T21" fmla="*/ 183 h 183"/>
                <a:gd name="T22" fmla="*/ 192 w 239"/>
                <a:gd name="T23" fmla="*/ 177 h 183"/>
                <a:gd name="T24" fmla="*/ 239 w 239"/>
                <a:gd name="T25" fmla="*/ 103 h 183"/>
                <a:gd name="T26" fmla="*/ 239 w 239"/>
                <a:gd name="T27" fmla="*/ 14 h 183"/>
                <a:gd name="T28" fmla="*/ 219 w 239"/>
                <a:gd name="T29" fmla="*/ 0 h 183"/>
                <a:gd name="T30" fmla="*/ 177 w 239"/>
                <a:gd name="T31" fmla="*/ 67 h 183"/>
                <a:gd name="T32" fmla="*/ 103 w 239"/>
                <a:gd name="T33" fmla="*/ 53 h 183"/>
                <a:gd name="T34" fmla="*/ 103 w 239"/>
                <a:gd name="T35" fmla="*/ 8 h 183"/>
                <a:gd name="T36" fmla="*/ 103 w 239"/>
                <a:gd name="T37" fmla="*/ 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9" h="183">
                  <a:moveTo>
                    <a:pt x="103" y="8"/>
                  </a:moveTo>
                  <a:lnTo>
                    <a:pt x="27" y="63"/>
                  </a:lnTo>
                  <a:lnTo>
                    <a:pt x="0" y="133"/>
                  </a:lnTo>
                  <a:lnTo>
                    <a:pt x="63" y="173"/>
                  </a:lnTo>
                  <a:lnTo>
                    <a:pt x="61" y="124"/>
                  </a:lnTo>
                  <a:lnTo>
                    <a:pt x="99" y="133"/>
                  </a:lnTo>
                  <a:lnTo>
                    <a:pt x="125" y="88"/>
                  </a:lnTo>
                  <a:lnTo>
                    <a:pt x="165" y="88"/>
                  </a:lnTo>
                  <a:lnTo>
                    <a:pt x="165" y="150"/>
                  </a:lnTo>
                  <a:lnTo>
                    <a:pt x="125" y="173"/>
                  </a:lnTo>
                  <a:lnTo>
                    <a:pt x="156" y="183"/>
                  </a:lnTo>
                  <a:lnTo>
                    <a:pt x="192" y="177"/>
                  </a:lnTo>
                  <a:lnTo>
                    <a:pt x="239" y="103"/>
                  </a:lnTo>
                  <a:lnTo>
                    <a:pt x="239" y="14"/>
                  </a:lnTo>
                  <a:lnTo>
                    <a:pt x="219" y="0"/>
                  </a:lnTo>
                  <a:lnTo>
                    <a:pt x="177" y="67"/>
                  </a:lnTo>
                  <a:lnTo>
                    <a:pt x="103" y="53"/>
                  </a:lnTo>
                  <a:lnTo>
                    <a:pt x="103" y="8"/>
                  </a:lnTo>
                  <a:lnTo>
                    <a:pt x="103" y="8"/>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4" name="Freeform 20"/>
            <p:cNvSpPr>
              <a:spLocks/>
            </p:cNvSpPr>
            <p:nvPr/>
          </p:nvSpPr>
          <p:spPr bwMode="auto">
            <a:xfrm>
              <a:off x="1853" y="1472"/>
              <a:ext cx="102" cy="131"/>
            </a:xfrm>
            <a:custGeom>
              <a:avLst/>
              <a:gdLst>
                <a:gd name="T0" fmla="*/ 185 w 206"/>
                <a:gd name="T1" fmla="*/ 6 h 262"/>
                <a:gd name="T2" fmla="*/ 185 w 206"/>
                <a:gd name="T3" fmla="*/ 133 h 262"/>
                <a:gd name="T4" fmla="*/ 206 w 206"/>
                <a:gd name="T5" fmla="*/ 182 h 262"/>
                <a:gd name="T6" fmla="*/ 181 w 206"/>
                <a:gd name="T7" fmla="*/ 218 h 262"/>
                <a:gd name="T8" fmla="*/ 122 w 206"/>
                <a:gd name="T9" fmla="*/ 262 h 262"/>
                <a:gd name="T10" fmla="*/ 40 w 206"/>
                <a:gd name="T11" fmla="*/ 209 h 262"/>
                <a:gd name="T12" fmla="*/ 16 w 206"/>
                <a:gd name="T13" fmla="*/ 205 h 262"/>
                <a:gd name="T14" fmla="*/ 0 w 206"/>
                <a:gd name="T15" fmla="*/ 169 h 262"/>
                <a:gd name="T16" fmla="*/ 40 w 206"/>
                <a:gd name="T17" fmla="*/ 179 h 262"/>
                <a:gd name="T18" fmla="*/ 95 w 206"/>
                <a:gd name="T19" fmla="*/ 215 h 262"/>
                <a:gd name="T20" fmla="*/ 135 w 206"/>
                <a:gd name="T21" fmla="*/ 218 h 262"/>
                <a:gd name="T22" fmla="*/ 179 w 206"/>
                <a:gd name="T23" fmla="*/ 179 h 262"/>
                <a:gd name="T24" fmla="*/ 149 w 206"/>
                <a:gd name="T25" fmla="*/ 95 h 262"/>
                <a:gd name="T26" fmla="*/ 152 w 206"/>
                <a:gd name="T27" fmla="*/ 45 h 262"/>
                <a:gd name="T28" fmla="*/ 166 w 206"/>
                <a:gd name="T29" fmla="*/ 0 h 262"/>
                <a:gd name="T30" fmla="*/ 185 w 206"/>
                <a:gd name="T31" fmla="*/ 6 h 262"/>
                <a:gd name="T32" fmla="*/ 185 w 206"/>
                <a:gd name="T33" fmla="*/ 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262">
                  <a:moveTo>
                    <a:pt x="185" y="6"/>
                  </a:moveTo>
                  <a:lnTo>
                    <a:pt x="185" y="133"/>
                  </a:lnTo>
                  <a:lnTo>
                    <a:pt x="206" y="182"/>
                  </a:lnTo>
                  <a:lnTo>
                    <a:pt x="181" y="218"/>
                  </a:lnTo>
                  <a:lnTo>
                    <a:pt x="122" y="262"/>
                  </a:lnTo>
                  <a:lnTo>
                    <a:pt x="40" y="209"/>
                  </a:lnTo>
                  <a:lnTo>
                    <a:pt x="16" y="205"/>
                  </a:lnTo>
                  <a:lnTo>
                    <a:pt x="0" y="169"/>
                  </a:lnTo>
                  <a:lnTo>
                    <a:pt x="40" y="179"/>
                  </a:lnTo>
                  <a:lnTo>
                    <a:pt x="95" y="215"/>
                  </a:lnTo>
                  <a:lnTo>
                    <a:pt x="135" y="218"/>
                  </a:lnTo>
                  <a:lnTo>
                    <a:pt x="179" y="179"/>
                  </a:lnTo>
                  <a:lnTo>
                    <a:pt x="149" y="95"/>
                  </a:lnTo>
                  <a:lnTo>
                    <a:pt x="152" y="45"/>
                  </a:lnTo>
                  <a:lnTo>
                    <a:pt x="166" y="0"/>
                  </a:lnTo>
                  <a:lnTo>
                    <a:pt x="185" y="6"/>
                  </a:lnTo>
                  <a:lnTo>
                    <a:pt x="185" y="6"/>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5" name="Freeform 21"/>
            <p:cNvSpPr>
              <a:spLocks/>
            </p:cNvSpPr>
            <p:nvPr/>
          </p:nvSpPr>
          <p:spPr bwMode="auto">
            <a:xfrm>
              <a:off x="1738" y="1370"/>
              <a:ext cx="135" cy="105"/>
            </a:xfrm>
            <a:custGeom>
              <a:avLst/>
              <a:gdLst>
                <a:gd name="T0" fmla="*/ 27 w 270"/>
                <a:gd name="T1" fmla="*/ 14 h 210"/>
                <a:gd name="T2" fmla="*/ 44 w 270"/>
                <a:gd name="T3" fmla="*/ 61 h 210"/>
                <a:gd name="T4" fmla="*/ 101 w 270"/>
                <a:gd name="T5" fmla="*/ 97 h 210"/>
                <a:gd name="T6" fmla="*/ 116 w 270"/>
                <a:gd name="T7" fmla="*/ 133 h 210"/>
                <a:gd name="T8" fmla="*/ 183 w 270"/>
                <a:gd name="T9" fmla="*/ 133 h 210"/>
                <a:gd name="T10" fmla="*/ 183 w 270"/>
                <a:gd name="T11" fmla="*/ 97 h 210"/>
                <a:gd name="T12" fmla="*/ 116 w 270"/>
                <a:gd name="T13" fmla="*/ 0 h 210"/>
                <a:gd name="T14" fmla="*/ 232 w 270"/>
                <a:gd name="T15" fmla="*/ 54 h 210"/>
                <a:gd name="T16" fmla="*/ 270 w 270"/>
                <a:gd name="T17" fmla="*/ 156 h 210"/>
                <a:gd name="T18" fmla="*/ 223 w 270"/>
                <a:gd name="T19" fmla="*/ 210 h 210"/>
                <a:gd name="T20" fmla="*/ 206 w 270"/>
                <a:gd name="T21" fmla="*/ 173 h 210"/>
                <a:gd name="T22" fmla="*/ 183 w 270"/>
                <a:gd name="T23" fmla="*/ 156 h 210"/>
                <a:gd name="T24" fmla="*/ 101 w 270"/>
                <a:gd name="T25" fmla="*/ 156 h 210"/>
                <a:gd name="T26" fmla="*/ 71 w 270"/>
                <a:gd name="T27" fmla="*/ 133 h 210"/>
                <a:gd name="T28" fmla="*/ 71 w 270"/>
                <a:gd name="T29" fmla="*/ 111 h 210"/>
                <a:gd name="T30" fmla="*/ 8 w 270"/>
                <a:gd name="T31" fmla="*/ 76 h 210"/>
                <a:gd name="T32" fmla="*/ 0 w 270"/>
                <a:gd name="T33" fmla="*/ 35 h 210"/>
                <a:gd name="T34" fmla="*/ 27 w 270"/>
                <a:gd name="T35" fmla="*/ 14 h 210"/>
                <a:gd name="T36" fmla="*/ 27 w 270"/>
                <a:gd name="T37" fmla="*/ 1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210">
                  <a:moveTo>
                    <a:pt x="27" y="14"/>
                  </a:moveTo>
                  <a:lnTo>
                    <a:pt x="44" y="61"/>
                  </a:lnTo>
                  <a:lnTo>
                    <a:pt x="101" y="97"/>
                  </a:lnTo>
                  <a:lnTo>
                    <a:pt x="116" y="133"/>
                  </a:lnTo>
                  <a:lnTo>
                    <a:pt x="183" y="133"/>
                  </a:lnTo>
                  <a:lnTo>
                    <a:pt x="183" y="97"/>
                  </a:lnTo>
                  <a:lnTo>
                    <a:pt x="116" y="0"/>
                  </a:lnTo>
                  <a:lnTo>
                    <a:pt x="232" y="54"/>
                  </a:lnTo>
                  <a:lnTo>
                    <a:pt x="270" y="156"/>
                  </a:lnTo>
                  <a:lnTo>
                    <a:pt x="223" y="210"/>
                  </a:lnTo>
                  <a:lnTo>
                    <a:pt x="206" y="173"/>
                  </a:lnTo>
                  <a:lnTo>
                    <a:pt x="183" y="156"/>
                  </a:lnTo>
                  <a:lnTo>
                    <a:pt x="101" y="156"/>
                  </a:lnTo>
                  <a:lnTo>
                    <a:pt x="71" y="133"/>
                  </a:lnTo>
                  <a:lnTo>
                    <a:pt x="71" y="111"/>
                  </a:lnTo>
                  <a:lnTo>
                    <a:pt x="8" y="76"/>
                  </a:lnTo>
                  <a:lnTo>
                    <a:pt x="0" y="35"/>
                  </a:lnTo>
                  <a:lnTo>
                    <a:pt x="27" y="14"/>
                  </a:lnTo>
                  <a:lnTo>
                    <a:pt x="27" y="14"/>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6" name="Freeform 22"/>
            <p:cNvSpPr>
              <a:spLocks/>
            </p:cNvSpPr>
            <p:nvPr/>
          </p:nvSpPr>
          <p:spPr bwMode="auto">
            <a:xfrm>
              <a:off x="1744" y="1419"/>
              <a:ext cx="92" cy="62"/>
            </a:xfrm>
            <a:custGeom>
              <a:avLst/>
              <a:gdLst>
                <a:gd name="T0" fmla="*/ 17 w 182"/>
                <a:gd name="T1" fmla="*/ 0 h 126"/>
                <a:gd name="T2" fmla="*/ 0 w 182"/>
                <a:gd name="T3" fmla="*/ 54 h 126"/>
                <a:gd name="T4" fmla="*/ 60 w 182"/>
                <a:gd name="T5" fmla="*/ 109 h 126"/>
                <a:gd name="T6" fmla="*/ 116 w 182"/>
                <a:gd name="T7" fmla="*/ 126 h 126"/>
                <a:gd name="T8" fmla="*/ 182 w 182"/>
                <a:gd name="T9" fmla="*/ 82 h 126"/>
                <a:gd name="T10" fmla="*/ 167 w 182"/>
                <a:gd name="T11" fmla="*/ 76 h 126"/>
                <a:gd name="T12" fmla="*/ 17 w 182"/>
                <a:gd name="T13" fmla="*/ 0 h 126"/>
                <a:gd name="T14" fmla="*/ 17 w 182"/>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 h="126">
                  <a:moveTo>
                    <a:pt x="17" y="0"/>
                  </a:moveTo>
                  <a:lnTo>
                    <a:pt x="0" y="54"/>
                  </a:lnTo>
                  <a:lnTo>
                    <a:pt x="60" y="109"/>
                  </a:lnTo>
                  <a:lnTo>
                    <a:pt x="116" y="126"/>
                  </a:lnTo>
                  <a:lnTo>
                    <a:pt x="182" y="82"/>
                  </a:lnTo>
                  <a:lnTo>
                    <a:pt x="167" y="76"/>
                  </a:lnTo>
                  <a:lnTo>
                    <a:pt x="17" y="0"/>
                  </a:lnTo>
                  <a:lnTo>
                    <a:pt x="17" y="0"/>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7" name="Freeform 23"/>
            <p:cNvSpPr>
              <a:spLocks/>
            </p:cNvSpPr>
            <p:nvPr/>
          </p:nvSpPr>
          <p:spPr bwMode="auto">
            <a:xfrm>
              <a:off x="1606" y="1509"/>
              <a:ext cx="49" cy="101"/>
            </a:xfrm>
            <a:custGeom>
              <a:avLst/>
              <a:gdLst>
                <a:gd name="T0" fmla="*/ 80 w 97"/>
                <a:gd name="T1" fmla="*/ 0 h 201"/>
                <a:gd name="T2" fmla="*/ 97 w 97"/>
                <a:gd name="T3" fmla="*/ 76 h 201"/>
                <a:gd name="T4" fmla="*/ 97 w 97"/>
                <a:gd name="T5" fmla="*/ 201 h 201"/>
                <a:gd name="T6" fmla="*/ 11 w 97"/>
                <a:gd name="T7" fmla="*/ 154 h 201"/>
                <a:gd name="T8" fmla="*/ 0 w 97"/>
                <a:gd name="T9" fmla="*/ 15 h 201"/>
                <a:gd name="T10" fmla="*/ 80 w 97"/>
                <a:gd name="T11" fmla="*/ 0 h 201"/>
                <a:gd name="T12" fmla="*/ 80 w 97"/>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97" h="201">
                  <a:moveTo>
                    <a:pt x="80" y="0"/>
                  </a:moveTo>
                  <a:lnTo>
                    <a:pt x="97" y="76"/>
                  </a:lnTo>
                  <a:lnTo>
                    <a:pt x="97" y="201"/>
                  </a:lnTo>
                  <a:lnTo>
                    <a:pt x="11" y="154"/>
                  </a:lnTo>
                  <a:lnTo>
                    <a:pt x="0" y="15"/>
                  </a:lnTo>
                  <a:lnTo>
                    <a:pt x="80" y="0"/>
                  </a:lnTo>
                  <a:lnTo>
                    <a:pt x="80" y="0"/>
                  </a:lnTo>
                  <a:close/>
                </a:path>
              </a:pathLst>
            </a:custGeom>
            <a:solidFill>
              <a:srgbClr val="FFC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8" name="Freeform 24"/>
            <p:cNvSpPr>
              <a:spLocks/>
            </p:cNvSpPr>
            <p:nvPr/>
          </p:nvSpPr>
          <p:spPr bwMode="auto">
            <a:xfrm>
              <a:off x="1825" y="1634"/>
              <a:ext cx="106" cy="36"/>
            </a:xfrm>
            <a:custGeom>
              <a:avLst/>
              <a:gdLst>
                <a:gd name="T0" fmla="*/ 198 w 211"/>
                <a:gd name="T1" fmla="*/ 55 h 72"/>
                <a:gd name="T2" fmla="*/ 164 w 211"/>
                <a:gd name="T3" fmla="*/ 72 h 72"/>
                <a:gd name="T4" fmla="*/ 93 w 211"/>
                <a:gd name="T5" fmla="*/ 68 h 72"/>
                <a:gd name="T6" fmla="*/ 38 w 211"/>
                <a:gd name="T7" fmla="*/ 42 h 72"/>
                <a:gd name="T8" fmla="*/ 0 w 211"/>
                <a:gd name="T9" fmla="*/ 0 h 72"/>
                <a:gd name="T10" fmla="*/ 84 w 211"/>
                <a:gd name="T11" fmla="*/ 8 h 72"/>
                <a:gd name="T12" fmla="*/ 141 w 211"/>
                <a:gd name="T13" fmla="*/ 27 h 72"/>
                <a:gd name="T14" fmla="*/ 202 w 211"/>
                <a:gd name="T15" fmla="*/ 23 h 72"/>
                <a:gd name="T16" fmla="*/ 211 w 211"/>
                <a:gd name="T17" fmla="*/ 36 h 72"/>
                <a:gd name="T18" fmla="*/ 198 w 211"/>
                <a:gd name="T19" fmla="*/ 55 h 72"/>
                <a:gd name="T20" fmla="*/ 198 w 211"/>
                <a:gd name="T21"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 h="72">
                  <a:moveTo>
                    <a:pt x="198" y="55"/>
                  </a:moveTo>
                  <a:lnTo>
                    <a:pt x="164" y="72"/>
                  </a:lnTo>
                  <a:lnTo>
                    <a:pt x="93" y="68"/>
                  </a:lnTo>
                  <a:lnTo>
                    <a:pt x="38" y="42"/>
                  </a:lnTo>
                  <a:lnTo>
                    <a:pt x="0" y="0"/>
                  </a:lnTo>
                  <a:lnTo>
                    <a:pt x="84" y="8"/>
                  </a:lnTo>
                  <a:lnTo>
                    <a:pt x="141" y="27"/>
                  </a:lnTo>
                  <a:lnTo>
                    <a:pt x="202" y="23"/>
                  </a:lnTo>
                  <a:lnTo>
                    <a:pt x="211" y="36"/>
                  </a:lnTo>
                  <a:lnTo>
                    <a:pt x="198" y="55"/>
                  </a:lnTo>
                  <a:lnTo>
                    <a:pt x="198" y="55"/>
                  </a:lnTo>
                  <a:close/>
                </a:path>
              </a:pathLst>
            </a:custGeom>
            <a:solidFill>
              <a:srgbClr val="FF73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89" name="Freeform 25"/>
            <p:cNvSpPr>
              <a:spLocks/>
            </p:cNvSpPr>
            <p:nvPr/>
          </p:nvSpPr>
          <p:spPr bwMode="auto">
            <a:xfrm>
              <a:off x="1973" y="1482"/>
              <a:ext cx="20" cy="15"/>
            </a:xfrm>
            <a:custGeom>
              <a:avLst/>
              <a:gdLst>
                <a:gd name="T0" fmla="*/ 40 w 40"/>
                <a:gd name="T1" fmla="*/ 28 h 28"/>
                <a:gd name="T2" fmla="*/ 11 w 40"/>
                <a:gd name="T3" fmla="*/ 21 h 28"/>
                <a:gd name="T4" fmla="*/ 0 w 40"/>
                <a:gd name="T5" fmla="*/ 0 h 28"/>
                <a:gd name="T6" fmla="*/ 30 w 40"/>
                <a:gd name="T7" fmla="*/ 0 h 28"/>
                <a:gd name="T8" fmla="*/ 40 w 40"/>
                <a:gd name="T9" fmla="*/ 28 h 28"/>
                <a:gd name="T10" fmla="*/ 40 w 40"/>
                <a:gd name="T11" fmla="*/ 28 h 28"/>
              </a:gdLst>
              <a:ahLst/>
              <a:cxnLst>
                <a:cxn ang="0">
                  <a:pos x="T0" y="T1"/>
                </a:cxn>
                <a:cxn ang="0">
                  <a:pos x="T2" y="T3"/>
                </a:cxn>
                <a:cxn ang="0">
                  <a:pos x="T4" y="T5"/>
                </a:cxn>
                <a:cxn ang="0">
                  <a:pos x="T6" y="T7"/>
                </a:cxn>
                <a:cxn ang="0">
                  <a:pos x="T8" y="T9"/>
                </a:cxn>
                <a:cxn ang="0">
                  <a:pos x="T10" y="T11"/>
                </a:cxn>
              </a:cxnLst>
              <a:rect l="0" t="0" r="r" b="b"/>
              <a:pathLst>
                <a:path w="40" h="28">
                  <a:moveTo>
                    <a:pt x="40" y="28"/>
                  </a:moveTo>
                  <a:lnTo>
                    <a:pt x="11" y="21"/>
                  </a:lnTo>
                  <a:lnTo>
                    <a:pt x="0" y="0"/>
                  </a:lnTo>
                  <a:lnTo>
                    <a:pt x="30" y="0"/>
                  </a:lnTo>
                  <a:lnTo>
                    <a:pt x="40" y="28"/>
                  </a:lnTo>
                  <a:lnTo>
                    <a:pt x="4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0" name="Freeform 26"/>
            <p:cNvSpPr>
              <a:spLocks/>
            </p:cNvSpPr>
            <p:nvPr/>
          </p:nvSpPr>
          <p:spPr bwMode="auto">
            <a:xfrm>
              <a:off x="1800" y="1446"/>
              <a:ext cx="39" cy="16"/>
            </a:xfrm>
            <a:custGeom>
              <a:avLst/>
              <a:gdLst>
                <a:gd name="T0" fmla="*/ 78 w 78"/>
                <a:gd name="T1" fmla="*/ 19 h 33"/>
                <a:gd name="T2" fmla="*/ 43 w 78"/>
                <a:gd name="T3" fmla="*/ 33 h 33"/>
                <a:gd name="T4" fmla="*/ 26 w 78"/>
                <a:gd name="T5" fmla="*/ 33 h 33"/>
                <a:gd name="T6" fmla="*/ 0 w 78"/>
                <a:gd name="T7" fmla="*/ 29 h 33"/>
                <a:gd name="T8" fmla="*/ 15 w 78"/>
                <a:gd name="T9" fmla="*/ 6 h 33"/>
                <a:gd name="T10" fmla="*/ 72 w 78"/>
                <a:gd name="T11" fmla="*/ 0 h 33"/>
                <a:gd name="T12" fmla="*/ 78 w 78"/>
                <a:gd name="T13" fmla="*/ 19 h 33"/>
                <a:gd name="T14" fmla="*/ 78 w 78"/>
                <a:gd name="T15" fmla="*/ 19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33">
                  <a:moveTo>
                    <a:pt x="78" y="19"/>
                  </a:moveTo>
                  <a:lnTo>
                    <a:pt x="43" y="33"/>
                  </a:lnTo>
                  <a:lnTo>
                    <a:pt x="26" y="33"/>
                  </a:lnTo>
                  <a:lnTo>
                    <a:pt x="0" y="29"/>
                  </a:lnTo>
                  <a:lnTo>
                    <a:pt x="15" y="6"/>
                  </a:lnTo>
                  <a:lnTo>
                    <a:pt x="72" y="0"/>
                  </a:lnTo>
                  <a:lnTo>
                    <a:pt x="78" y="19"/>
                  </a:lnTo>
                  <a:lnTo>
                    <a:pt x="78"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1" name="Freeform 27"/>
            <p:cNvSpPr>
              <a:spLocks/>
            </p:cNvSpPr>
            <p:nvPr/>
          </p:nvSpPr>
          <p:spPr bwMode="auto">
            <a:xfrm>
              <a:off x="1852" y="1650"/>
              <a:ext cx="61" cy="13"/>
            </a:xfrm>
            <a:custGeom>
              <a:avLst/>
              <a:gdLst>
                <a:gd name="T0" fmla="*/ 0 w 122"/>
                <a:gd name="T1" fmla="*/ 6 h 27"/>
                <a:gd name="T2" fmla="*/ 84 w 122"/>
                <a:gd name="T3" fmla="*/ 27 h 27"/>
                <a:gd name="T4" fmla="*/ 122 w 122"/>
                <a:gd name="T5" fmla="*/ 14 h 27"/>
                <a:gd name="T6" fmla="*/ 86 w 122"/>
                <a:gd name="T7" fmla="*/ 16 h 27"/>
                <a:gd name="T8" fmla="*/ 42 w 122"/>
                <a:gd name="T9" fmla="*/ 2 h 27"/>
                <a:gd name="T10" fmla="*/ 21 w 122"/>
                <a:gd name="T11" fmla="*/ 0 h 27"/>
                <a:gd name="T12" fmla="*/ 0 w 122"/>
                <a:gd name="T13" fmla="*/ 6 h 27"/>
                <a:gd name="T14" fmla="*/ 0 w 122"/>
                <a:gd name="T15" fmla="*/ 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7">
                  <a:moveTo>
                    <a:pt x="0" y="6"/>
                  </a:moveTo>
                  <a:lnTo>
                    <a:pt x="84" y="27"/>
                  </a:lnTo>
                  <a:lnTo>
                    <a:pt x="122" y="14"/>
                  </a:lnTo>
                  <a:lnTo>
                    <a:pt x="86" y="16"/>
                  </a:lnTo>
                  <a:lnTo>
                    <a:pt x="42" y="2"/>
                  </a:lnTo>
                  <a:lnTo>
                    <a:pt x="21" y="0"/>
                  </a:lnTo>
                  <a:lnTo>
                    <a:pt x="0" y="6"/>
                  </a:lnTo>
                  <a:lnTo>
                    <a:pt x="0" y="6"/>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2" name="Freeform 28"/>
            <p:cNvSpPr>
              <a:spLocks/>
            </p:cNvSpPr>
            <p:nvPr/>
          </p:nvSpPr>
          <p:spPr bwMode="auto">
            <a:xfrm>
              <a:off x="1403" y="1100"/>
              <a:ext cx="338" cy="655"/>
            </a:xfrm>
            <a:custGeom>
              <a:avLst/>
              <a:gdLst>
                <a:gd name="T0" fmla="*/ 0 w 677"/>
                <a:gd name="T1" fmla="*/ 1310 h 1310"/>
                <a:gd name="T2" fmla="*/ 112 w 677"/>
                <a:gd name="T3" fmla="*/ 1158 h 1310"/>
                <a:gd name="T4" fmla="*/ 331 w 677"/>
                <a:gd name="T5" fmla="*/ 637 h 1310"/>
                <a:gd name="T6" fmla="*/ 458 w 677"/>
                <a:gd name="T7" fmla="*/ 407 h 1310"/>
                <a:gd name="T8" fmla="*/ 342 w 677"/>
                <a:gd name="T9" fmla="*/ 514 h 1310"/>
                <a:gd name="T10" fmla="*/ 460 w 677"/>
                <a:gd name="T11" fmla="*/ 179 h 1310"/>
                <a:gd name="T12" fmla="*/ 677 w 677"/>
                <a:gd name="T13" fmla="*/ 77 h 1310"/>
                <a:gd name="T14" fmla="*/ 544 w 677"/>
                <a:gd name="T15" fmla="*/ 63 h 1310"/>
                <a:gd name="T16" fmla="*/ 551 w 677"/>
                <a:gd name="T17" fmla="*/ 0 h 1310"/>
                <a:gd name="T18" fmla="*/ 407 w 677"/>
                <a:gd name="T19" fmla="*/ 86 h 1310"/>
                <a:gd name="T20" fmla="*/ 382 w 677"/>
                <a:gd name="T21" fmla="*/ 122 h 1310"/>
                <a:gd name="T22" fmla="*/ 291 w 677"/>
                <a:gd name="T23" fmla="*/ 259 h 1310"/>
                <a:gd name="T24" fmla="*/ 76 w 677"/>
                <a:gd name="T25" fmla="*/ 1096 h 1310"/>
                <a:gd name="T26" fmla="*/ 0 w 677"/>
                <a:gd name="T27" fmla="*/ 1310 h 1310"/>
                <a:gd name="T28" fmla="*/ 0 w 677"/>
                <a:gd name="T29" fmla="*/ 1310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7" h="1310">
                  <a:moveTo>
                    <a:pt x="0" y="1310"/>
                  </a:moveTo>
                  <a:lnTo>
                    <a:pt x="112" y="1158"/>
                  </a:lnTo>
                  <a:lnTo>
                    <a:pt x="331" y="637"/>
                  </a:lnTo>
                  <a:lnTo>
                    <a:pt x="458" y="407"/>
                  </a:lnTo>
                  <a:lnTo>
                    <a:pt x="342" y="514"/>
                  </a:lnTo>
                  <a:lnTo>
                    <a:pt x="460" y="179"/>
                  </a:lnTo>
                  <a:lnTo>
                    <a:pt x="677" y="77"/>
                  </a:lnTo>
                  <a:lnTo>
                    <a:pt x="544" y="63"/>
                  </a:lnTo>
                  <a:lnTo>
                    <a:pt x="551" y="0"/>
                  </a:lnTo>
                  <a:lnTo>
                    <a:pt x="407" y="86"/>
                  </a:lnTo>
                  <a:lnTo>
                    <a:pt x="382" y="122"/>
                  </a:lnTo>
                  <a:lnTo>
                    <a:pt x="291" y="259"/>
                  </a:lnTo>
                  <a:lnTo>
                    <a:pt x="76" y="1096"/>
                  </a:lnTo>
                  <a:lnTo>
                    <a:pt x="0" y="1310"/>
                  </a:lnTo>
                  <a:lnTo>
                    <a:pt x="0" y="1310"/>
                  </a:lnTo>
                  <a:close/>
                </a:path>
              </a:pathLst>
            </a:custGeom>
            <a:solidFill>
              <a:srgbClr val="FFF7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3" name="Freeform 29"/>
            <p:cNvSpPr>
              <a:spLocks/>
            </p:cNvSpPr>
            <p:nvPr/>
          </p:nvSpPr>
          <p:spPr bwMode="auto">
            <a:xfrm>
              <a:off x="1514" y="1488"/>
              <a:ext cx="72" cy="241"/>
            </a:xfrm>
            <a:custGeom>
              <a:avLst/>
              <a:gdLst>
                <a:gd name="T0" fmla="*/ 130 w 143"/>
                <a:gd name="T1" fmla="*/ 0 h 481"/>
                <a:gd name="T2" fmla="*/ 103 w 143"/>
                <a:gd name="T3" fmla="*/ 359 h 481"/>
                <a:gd name="T4" fmla="*/ 143 w 143"/>
                <a:gd name="T5" fmla="*/ 481 h 481"/>
                <a:gd name="T6" fmla="*/ 59 w 143"/>
                <a:gd name="T7" fmla="*/ 396 h 481"/>
                <a:gd name="T8" fmla="*/ 54 w 143"/>
                <a:gd name="T9" fmla="*/ 466 h 481"/>
                <a:gd name="T10" fmla="*/ 0 w 143"/>
                <a:gd name="T11" fmla="*/ 386 h 481"/>
                <a:gd name="T12" fmla="*/ 4 w 143"/>
                <a:gd name="T13" fmla="*/ 280 h 481"/>
                <a:gd name="T14" fmla="*/ 54 w 143"/>
                <a:gd name="T15" fmla="*/ 289 h 481"/>
                <a:gd name="T16" fmla="*/ 130 w 143"/>
                <a:gd name="T17" fmla="*/ 0 h 481"/>
                <a:gd name="T18" fmla="*/ 130 w 143"/>
                <a:gd name="T1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481">
                  <a:moveTo>
                    <a:pt x="130" y="0"/>
                  </a:moveTo>
                  <a:lnTo>
                    <a:pt x="103" y="359"/>
                  </a:lnTo>
                  <a:lnTo>
                    <a:pt x="143" y="481"/>
                  </a:lnTo>
                  <a:lnTo>
                    <a:pt x="59" y="396"/>
                  </a:lnTo>
                  <a:lnTo>
                    <a:pt x="54" y="466"/>
                  </a:lnTo>
                  <a:lnTo>
                    <a:pt x="0" y="386"/>
                  </a:lnTo>
                  <a:lnTo>
                    <a:pt x="4" y="280"/>
                  </a:lnTo>
                  <a:lnTo>
                    <a:pt x="54" y="289"/>
                  </a:lnTo>
                  <a:lnTo>
                    <a:pt x="130" y="0"/>
                  </a:lnTo>
                  <a:lnTo>
                    <a:pt x="130" y="0"/>
                  </a:lnTo>
                  <a:close/>
                </a:path>
              </a:pathLst>
            </a:custGeom>
            <a:solidFill>
              <a:srgbClr val="FFF7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4" name="Freeform 30"/>
            <p:cNvSpPr>
              <a:spLocks/>
            </p:cNvSpPr>
            <p:nvPr/>
          </p:nvSpPr>
          <p:spPr bwMode="auto">
            <a:xfrm>
              <a:off x="1839" y="1050"/>
              <a:ext cx="295" cy="627"/>
            </a:xfrm>
            <a:custGeom>
              <a:avLst/>
              <a:gdLst>
                <a:gd name="T0" fmla="*/ 76 w 589"/>
                <a:gd name="T1" fmla="*/ 0 h 1254"/>
                <a:gd name="T2" fmla="*/ 0 w 589"/>
                <a:gd name="T3" fmla="*/ 47 h 1254"/>
                <a:gd name="T4" fmla="*/ 161 w 589"/>
                <a:gd name="T5" fmla="*/ 89 h 1254"/>
                <a:gd name="T6" fmla="*/ 55 w 589"/>
                <a:gd name="T7" fmla="*/ 140 h 1254"/>
                <a:gd name="T8" fmla="*/ 317 w 589"/>
                <a:gd name="T9" fmla="*/ 239 h 1254"/>
                <a:gd name="T10" fmla="*/ 215 w 589"/>
                <a:gd name="T11" fmla="*/ 273 h 1254"/>
                <a:gd name="T12" fmla="*/ 264 w 589"/>
                <a:gd name="T13" fmla="*/ 452 h 1254"/>
                <a:gd name="T14" fmla="*/ 264 w 589"/>
                <a:gd name="T15" fmla="*/ 551 h 1254"/>
                <a:gd name="T16" fmla="*/ 311 w 589"/>
                <a:gd name="T17" fmla="*/ 458 h 1254"/>
                <a:gd name="T18" fmla="*/ 344 w 589"/>
                <a:gd name="T19" fmla="*/ 555 h 1254"/>
                <a:gd name="T20" fmla="*/ 384 w 589"/>
                <a:gd name="T21" fmla="*/ 475 h 1254"/>
                <a:gd name="T22" fmla="*/ 467 w 589"/>
                <a:gd name="T23" fmla="*/ 697 h 1254"/>
                <a:gd name="T24" fmla="*/ 534 w 589"/>
                <a:gd name="T25" fmla="*/ 969 h 1254"/>
                <a:gd name="T26" fmla="*/ 589 w 589"/>
                <a:gd name="T27" fmla="*/ 1254 h 1254"/>
                <a:gd name="T28" fmla="*/ 534 w 589"/>
                <a:gd name="T29" fmla="*/ 754 h 1254"/>
                <a:gd name="T30" fmla="*/ 431 w 589"/>
                <a:gd name="T31" fmla="*/ 266 h 1254"/>
                <a:gd name="T32" fmla="*/ 237 w 589"/>
                <a:gd name="T33" fmla="*/ 87 h 1254"/>
                <a:gd name="T34" fmla="*/ 135 w 589"/>
                <a:gd name="T35" fmla="*/ 21 h 1254"/>
                <a:gd name="T36" fmla="*/ 76 w 589"/>
                <a:gd name="T37" fmla="*/ 0 h 1254"/>
                <a:gd name="T38" fmla="*/ 76 w 589"/>
                <a:gd name="T39" fmla="*/ 0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9" h="1254">
                  <a:moveTo>
                    <a:pt x="76" y="0"/>
                  </a:moveTo>
                  <a:lnTo>
                    <a:pt x="0" y="47"/>
                  </a:lnTo>
                  <a:lnTo>
                    <a:pt x="161" y="89"/>
                  </a:lnTo>
                  <a:lnTo>
                    <a:pt x="55" y="140"/>
                  </a:lnTo>
                  <a:lnTo>
                    <a:pt x="317" y="239"/>
                  </a:lnTo>
                  <a:lnTo>
                    <a:pt x="215" y="273"/>
                  </a:lnTo>
                  <a:lnTo>
                    <a:pt x="264" y="452"/>
                  </a:lnTo>
                  <a:lnTo>
                    <a:pt x="264" y="551"/>
                  </a:lnTo>
                  <a:lnTo>
                    <a:pt x="311" y="458"/>
                  </a:lnTo>
                  <a:lnTo>
                    <a:pt x="344" y="555"/>
                  </a:lnTo>
                  <a:lnTo>
                    <a:pt x="384" y="475"/>
                  </a:lnTo>
                  <a:lnTo>
                    <a:pt x="467" y="697"/>
                  </a:lnTo>
                  <a:lnTo>
                    <a:pt x="534" y="969"/>
                  </a:lnTo>
                  <a:lnTo>
                    <a:pt x="589" y="1254"/>
                  </a:lnTo>
                  <a:lnTo>
                    <a:pt x="534" y="754"/>
                  </a:lnTo>
                  <a:lnTo>
                    <a:pt x="431" y="266"/>
                  </a:lnTo>
                  <a:lnTo>
                    <a:pt x="237" y="87"/>
                  </a:lnTo>
                  <a:lnTo>
                    <a:pt x="135" y="21"/>
                  </a:lnTo>
                  <a:lnTo>
                    <a:pt x="76" y="0"/>
                  </a:lnTo>
                  <a:lnTo>
                    <a:pt x="76" y="0"/>
                  </a:lnTo>
                  <a:close/>
                </a:path>
              </a:pathLst>
            </a:custGeom>
            <a:solidFill>
              <a:srgbClr val="FFF7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5" name="Freeform 31"/>
            <p:cNvSpPr>
              <a:spLocks/>
            </p:cNvSpPr>
            <p:nvPr/>
          </p:nvSpPr>
          <p:spPr bwMode="auto">
            <a:xfrm>
              <a:off x="2033" y="1729"/>
              <a:ext cx="81" cy="101"/>
            </a:xfrm>
            <a:custGeom>
              <a:avLst/>
              <a:gdLst>
                <a:gd name="T0" fmla="*/ 22 w 161"/>
                <a:gd name="T1" fmla="*/ 0 h 204"/>
                <a:gd name="T2" fmla="*/ 0 w 161"/>
                <a:gd name="T3" fmla="*/ 156 h 204"/>
                <a:gd name="T4" fmla="*/ 62 w 161"/>
                <a:gd name="T5" fmla="*/ 137 h 204"/>
                <a:gd name="T6" fmla="*/ 98 w 161"/>
                <a:gd name="T7" fmla="*/ 190 h 204"/>
                <a:gd name="T8" fmla="*/ 161 w 161"/>
                <a:gd name="T9" fmla="*/ 204 h 204"/>
                <a:gd name="T10" fmla="*/ 121 w 161"/>
                <a:gd name="T11" fmla="*/ 107 h 204"/>
                <a:gd name="T12" fmla="*/ 62 w 161"/>
                <a:gd name="T13" fmla="*/ 107 h 204"/>
                <a:gd name="T14" fmla="*/ 22 w 161"/>
                <a:gd name="T15" fmla="*/ 0 h 204"/>
                <a:gd name="T16" fmla="*/ 22 w 161"/>
                <a:gd name="T17"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204">
                  <a:moveTo>
                    <a:pt x="22" y="0"/>
                  </a:moveTo>
                  <a:lnTo>
                    <a:pt x="0" y="156"/>
                  </a:lnTo>
                  <a:lnTo>
                    <a:pt x="62" y="137"/>
                  </a:lnTo>
                  <a:lnTo>
                    <a:pt x="98" y="190"/>
                  </a:lnTo>
                  <a:lnTo>
                    <a:pt x="161" y="204"/>
                  </a:lnTo>
                  <a:lnTo>
                    <a:pt x="121" y="107"/>
                  </a:lnTo>
                  <a:lnTo>
                    <a:pt x="62" y="107"/>
                  </a:lnTo>
                  <a:lnTo>
                    <a:pt x="22" y="0"/>
                  </a:lnTo>
                  <a:lnTo>
                    <a:pt x="22" y="0"/>
                  </a:lnTo>
                  <a:close/>
                </a:path>
              </a:pathLst>
            </a:custGeom>
            <a:solidFill>
              <a:srgbClr val="FFF7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6" name="Freeform 32"/>
            <p:cNvSpPr>
              <a:spLocks/>
            </p:cNvSpPr>
            <p:nvPr/>
          </p:nvSpPr>
          <p:spPr bwMode="auto">
            <a:xfrm>
              <a:off x="1737" y="1181"/>
              <a:ext cx="216" cy="160"/>
            </a:xfrm>
            <a:custGeom>
              <a:avLst/>
              <a:gdLst>
                <a:gd name="T0" fmla="*/ 0 w 434"/>
                <a:gd name="T1" fmla="*/ 114 h 319"/>
                <a:gd name="T2" fmla="*/ 145 w 434"/>
                <a:gd name="T3" fmla="*/ 48 h 319"/>
                <a:gd name="T4" fmla="*/ 301 w 434"/>
                <a:gd name="T5" fmla="*/ 137 h 319"/>
                <a:gd name="T6" fmla="*/ 434 w 434"/>
                <a:gd name="T7" fmla="*/ 319 h 319"/>
                <a:gd name="T8" fmla="*/ 358 w 434"/>
                <a:gd name="T9" fmla="*/ 84 h 319"/>
                <a:gd name="T10" fmla="*/ 179 w 434"/>
                <a:gd name="T11" fmla="*/ 0 h 319"/>
                <a:gd name="T12" fmla="*/ 118 w 434"/>
                <a:gd name="T13" fmla="*/ 21 h 319"/>
                <a:gd name="T14" fmla="*/ 55 w 434"/>
                <a:gd name="T15" fmla="*/ 49 h 319"/>
                <a:gd name="T16" fmla="*/ 10 w 434"/>
                <a:gd name="T17" fmla="*/ 80 h 319"/>
                <a:gd name="T18" fmla="*/ 0 w 434"/>
                <a:gd name="T19" fmla="*/ 114 h 319"/>
                <a:gd name="T20" fmla="*/ 0 w 434"/>
                <a:gd name="T21" fmla="*/ 11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4" h="319">
                  <a:moveTo>
                    <a:pt x="0" y="114"/>
                  </a:moveTo>
                  <a:lnTo>
                    <a:pt x="145" y="48"/>
                  </a:lnTo>
                  <a:lnTo>
                    <a:pt x="301" y="137"/>
                  </a:lnTo>
                  <a:lnTo>
                    <a:pt x="434" y="319"/>
                  </a:lnTo>
                  <a:lnTo>
                    <a:pt x="358" y="84"/>
                  </a:lnTo>
                  <a:lnTo>
                    <a:pt x="179" y="0"/>
                  </a:lnTo>
                  <a:lnTo>
                    <a:pt x="118" y="21"/>
                  </a:lnTo>
                  <a:lnTo>
                    <a:pt x="55" y="49"/>
                  </a:lnTo>
                  <a:lnTo>
                    <a:pt x="10" y="80"/>
                  </a:lnTo>
                  <a:lnTo>
                    <a:pt x="0" y="114"/>
                  </a:lnTo>
                  <a:lnTo>
                    <a:pt x="0" y="114"/>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7" name="Freeform 33"/>
            <p:cNvSpPr>
              <a:spLocks/>
            </p:cNvSpPr>
            <p:nvPr/>
          </p:nvSpPr>
          <p:spPr bwMode="auto">
            <a:xfrm>
              <a:off x="1608" y="1370"/>
              <a:ext cx="452" cy="522"/>
            </a:xfrm>
            <a:custGeom>
              <a:avLst/>
              <a:gdLst>
                <a:gd name="T0" fmla="*/ 838 w 903"/>
                <a:gd name="T1" fmla="*/ 0 h 1044"/>
                <a:gd name="T2" fmla="*/ 846 w 903"/>
                <a:gd name="T3" fmla="*/ 75 h 1044"/>
                <a:gd name="T4" fmla="*/ 863 w 903"/>
                <a:gd name="T5" fmla="*/ 191 h 1044"/>
                <a:gd name="T6" fmla="*/ 851 w 903"/>
                <a:gd name="T7" fmla="*/ 276 h 1044"/>
                <a:gd name="T8" fmla="*/ 823 w 903"/>
                <a:gd name="T9" fmla="*/ 426 h 1044"/>
                <a:gd name="T10" fmla="*/ 756 w 903"/>
                <a:gd name="T11" fmla="*/ 584 h 1044"/>
                <a:gd name="T12" fmla="*/ 697 w 903"/>
                <a:gd name="T13" fmla="*/ 689 h 1044"/>
                <a:gd name="T14" fmla="*/ 591 w 903"/>
                <a:gd name="T15" fmla="*/ 782 h 1044"/>
                <a:gd name="T16" fmla="*/ 361 w 903"/>
                <a:gd name="T17" fmla="*/ 778 h 1044"/>
                <a:gd name="T18" fmla="*/ 133 w 903"/>
                <a:gd name="T19" fmla="*/ 711 h 1044"/>
                <a:gd name="T20" fmla="*/ 0 w 903"/>
                <a:gd name="T21" fmla="*/ 449 h 1044"/>
                <a:gd name="T22" fmla="*/ 3 w 903"/>
                <a:gd name="T23" fmla="*/ 738 h 1044"/>
                <a:gd name="T24" fmla="*/ 152 w 903"/>
                <a:gd name="T25" fmla="*/ 1044 h 1044"/>
                <a:gd name="T26" fmla="*/ 100 w 903"/>
                <a:gd name="T27" fmla="*/ 864 h 1044"/>
                <a:gd name="T28" fmla="*/ 346 w 903"/>
                <a:gd name="T29" fmla="*/ 1010 h 1044"/>
                <a:gd name="T30" fmla="*/ 504 w 903"/>
                <a:gd name="T31" fmla="*/ 913 h 1044"/>
                <a:gd name="T32" fmla="*/ 445 w 903"/>
                <a:gd name="T33" fmla="*/ 1040 h 1044"/>
                <a:gd name="T34" fmla="*/ 614 w 903"/>
                <a:gd name="T35" fmla="*/ 831 h 1044"/>
                <a:gd name="T36" fmla="*/ 739 w 903"/>
                <a:gd name="T37" fmla="*/ 744 h 1044"/>
                <a:gd name="T38" fmla="*/ 842 w 903"/>
                <a:gd name="T39" fmla="*/ 495 h 1044"/>
                <a:gd name="T40" fmla="*/ 903 w 903"/>
                <a:gd name="T41" fmla="*/ 206 h 1044"/>
                <a:gd name="T42" fmla="*/ 878 w 903"/>
                <a:gd name="T43" fmla="*/ 31 h 1044"/>
                <a:gd name="T44" fmla="*/ 838 w 903"/>
                <a:gd name="T45" fmla="*/ 0 h 1044"/>
                <a:gd name="T46" fmla="*/ 838 w 903"/>
                <a:gd name="T47" fmla="*/ 0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3" h="1044">
                  <a:moveTo>
                    <a:pt x="838" y="0"/>
                  </a:moveTo>
                  <a:lnTo>
                    <a:pt x="846" y="75"/>
                  </a:lnTo>
                  <a:lnTo>
                    <a:pt x="863" y="191"/>
                  </a:lnTo>
                  <a:lnTo>
                    <a:pt x="851" y="276"/>
                  </a:lnTo>
                  <a:lnTo>
                    <a:pt x="823" y="426"/>
                  </a:lnTo>
                  <a:lnTo>
                    <a:pt x="756" y="584"/>
                  </a:lnTo>
                  <a:lnTo>
                    <a:pt x="697" y="689"/>
                  </a:lnTo>
                  <a:lnTo>
                    <a:pt x="591" y="782"/>
                  </a:lnTo>
                  <a:lnTo>
                    <a:pt x="361" y="778"/>
                  </a:lnTo>
                  <a:lnTo>
                    <a:pt x="133" y="711"/>
                  </a:lnTo>
                  <a:lnTo>
                    <a:pt x="0" y="449"/>
                  </a:lnTo>
                  <a:lnTo>
                    <a:pt x="3" y="738"/>
                  </a:lnTo>
                  <a:lnTo>
                    <a:pt x="152" y="1044"/>
                  </a:lnTo>
                  <a:lnTo>
                    <a:pt x="100" y="864"/>
                  </a:lnTo>
                  <a:lnTo>
                    <a:pt x="346" y="1010"/>
                  </a:lnTo>
                  <a:lnTo>
                    <a:pt x="504" y="913"/>
                  </a:lnTo>
                  <a:lnTo>
                    <a:pt x="445" y="1040"/>
                  </a:lnTo>
                  <a:lnTo>
                    <a:pt x="614" y="831"/>
                  </a:lnTo>
                  <a:lnTo>
                    <a:pt x="739" y="744"/>
                  </a:lnTo>
                  <a:lnTo>
                    <a:pt x="842" y="495"/>
                  </a:lnTo>
                  <a:lnTo>
                    <a:pt x="903" y="206"/>
                  </a:lnTo>
                  <a:lnTo>
                    <a:pt x="878" y="31"/>
                  </a:lnTo>
                  <a:lnTo>
                    <a:pt x="838" y="0"/>
                  </a:lnTo>
                  <a:lnTo>
                    <a:pt x="838" y="0"/>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8" name="Freeform 34"/>
            <p:cNvSpPr>
              <a:spLocks/>
            </p:cNvSpPr>
            <p:nvPr/>
          </p:nvSpPr>
          <p:spPr bwMode="auto">
            <a:xfrm>
              <a:off x="1646" y="1249"/>
              <a:ext cx="91" cy="405"/>
            </a:xfrm>
            <a:custGeom>
              <a:avLst/>
              <a:gdLst>
                <a:gd name="T0" fmla="*/ 180 w 180"/>
                <a:gd name="T1" fmla="*/ 0 h 810"/>
                <a:gd name="T2" fmla="*/ 123 w 180"/>
                <a:gd name="T3" fmla="*/ 188 h 810"/>
                <a:gd name="T4" fmla="*/ 76 w 180"/>
                <a:gd name="T5" fmla="*/ 266 h 810"/>
                <a:gd name="T6" fmla="*/ 80 w 180"/>
                <a:gd name="T7" fmla="*/ 500 h 810"/>
                <a:gd name="T8" fmla="*/ 110 w 180"/>
                <a:gd name="T9" fmla="*/ 641 h 810"/>
                <a:gd name="T10" fmla="*/ 43 w 180"/>
                <a:gd name="T11" fmla="*/ 570 h 810"/>
                <a:gd name="T12" fmla="*/ 80 w 180"/>
                <a:gd name="T13" fmla="*/ 810 h 810"/>
                <a:gd name="T14" fmla="*/ 13 w 180"/>
                <a:gd name="T15" fmla="*/ 713 h 810"/>
                <a:gd name="T16" fmla="*/ 0 w 180"/>
                <a:gd name="T17" fmla="*/ 490 h 810"/>
                <a:gd name="T18" fmla="*/ 43 w 180"/>
                <a:gd name="T19" fmla="*/ 196 h 810"/>
                <a:gd name="T20" fmla="*/ 180 w 180"/>
                <a:gd name="T21" fmla="*/ 0 h 810"/>
                <a:gd name="T22" fmla="*/ 180 w 180"/>
                <a:gd name="T23" fmla="*/ 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0" h="810">
                  <a:moveTo>
                    <a:pt x="180" y="0"/>
                  </a:moveTo>
                  <a:lnTo>
                    <a:pt x="123" y="188"/>
                  </a:lnTo>
                  <a:lnTo>
                    <a:pt x="76" y="266"/>
                  </a:lnTo>
                  <a:lnTo>
                    <a:pt x="80" y="500"/>
                  </a:lnTo>
                  <a:lnTo>
                    <a:pt x="110" y="641"/>
                  </a:lnTo>
                  <a:lnTo>
                    <a:pt x="43" y="570"/>
                  </a:lnTo>
                  <a:lnTo>
                    <a:pt x="80" y="810"/>
                  </a:lnTo>
                  <a:lnTo>
                    <a:pt x="13" y="713"/>
                  </a:lnTo>
                  <a:lnTo>
                    <a:pt x="0" y="490"/>
                  </a:lnTo>
                  <a:lnTo>
                    <a:pt x="43" y="196"/>
                  </a:lnTo>
                  <a:lnTo>
                    <a:pt x="180" y="0"/>
                  </a:lnTo>
                  <a:lnTo>
                    <a:pt x="180" y="0"/>
                  </a:lnTo>
                  <a:close/>
                </a:path>
              </a:pathLst>
            </a:custGeom>
            <a:solidFill>
              <a:srgbClr val="FFB5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899" name="Freeform 35"/>
            <p:cNvSpPr>
              <a:spLocks/>
            </p:cNvSpPr>
            <p:nvPr/>
          </p:nvSpPr>
          <p:spPr bwMode="auto">
            <a:xfrm>
              <a:off x="1695" y="1988"/>
              <a:ext cx="59" cy="54"/>
            </a:xfrm>
            <a:custGeom>
              <a:avLst/>
              <a:gdLst>
                <a:gd name="T0" fmla="*/ 38 w 118"/>
                <a:gd name="T1" fmla="*/ 0 h 109"/>
                <a:gd name="T2" fmla="*/ 118 w 118"/>
                <a:gd name="T3" fmla="*/ 84 h 109"/>
                <a:gd name="T4" fmla="*/ 0 w 118"/>
                <a:gd name="T5" fmla="*/ 109 h 109"/>
                <a:gd name="T6" fmla="*/ 2 w 118"/>
                <a:gd name="T7" fmla="*/ 8 h 109"/>
                <a:gd name="T8" fmla="*/ 38 w 118"/>
                <a:gd name="T9" fmla="*/ 0 h 109"/>
                <a:gd name="T10" fmla="*/ 38 w 118"/>
                <a:gd name="T11" fmla="*/ 0 h 109"/>
              </a:gdLst>
              <a:ahLst/>
              <a:cxnLst>
                <a:cxn ang="0">
                  <a:pos x="T0" y="T1"/>
                </a:cxn>
                <a:cxn ang="0">
                  <a:pos x="T2" y="T3"/>
                </a:cxn>
                <a:cxn ang="0">
                  <a:pos x="T4" y="T5"/>
                </a:cxn>
                <a:cxn ang="0">
                  <a:pos x="T6" y="T7"/>
                </a:cxn>
                <a:cxn ang="0">
                  <a:pos x="T8" y="T9"/>
                </a:cxn>
                <a:cxn ang="0">
                  <a:pos x="T10" y="T11"/>
                </a:cxn>
              </a:cxnLst>
              <a:rect l="0" t="0" r="r" b="b"/>
              <a:pathLst>
                <a:path w="118" h="109">
                  <a:moveTo>
                    <a:pt x="38" y="0"/>
                  </a:moveTo>
                  <a:lnTo>
                    <a:pt x="118" y="84"/>
                  </a:lnTo>
                  <a:lnTo>
                    <a:pt x="0" y="109"/>
                  </a:lnTo>
                  <a:lnTo>
                    <a:pt x="2" y="8"/>
                  </a:lnTo>
                  <a:lnTo>
                    <a:pt x="38" y="0"/>
                  </a:lnTo>
                  <a:lnTo>
                    <a:pt x="38" y="0"/>
                  </a:lnTo>
                  <a:close/>
                </a:path>
              </a:pathLst>
            </a:custGeom>
            <a:solidFill>
              <a:srgbClr val="FFC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0" name="Freeform 36"/>
            <p:cNvSpPr>
              <a:spLocks/>
            </p:cNvSpPr>
            <p:nvPr/>
          </p:nvSpPr>
          <p:spPr bwMode="auto">
            <a:xfrm>
              <a:off x="1646" y="2019"/>
              <a:ext cx="136" cy="66"/>
            </a:xfrm>
            <a:custGeom>
              <a:avLst/>
              <a:gdLst>
                <a:gd name="T0" fmla="*/ 24 w 272"/>
                <a:gd name="T1" fmla="*/ 0 h 131"/>
                <a:gd name="T2" fmla="*/ 0 w 272"/>
                <a:gd name="T3" fmla="*/ 55 h 131"/>
                <a:gd name="T4" fmla="*/ 43 w 272"/>
                <a:gd name="T5" fmla="*/ 66 h 131"/>
                <a:gd name="T6" fmla="*/ 51 w 272"/>
                <a:gd name="T7" fmla="*/ 129 h 131"/>
                <a:gd name="T8" fmla="*/ 118 w 272"/>
                <a:gd name="T9" fmla="*/ 122 h 131"/>
                <a:gd name="T10" fmla="*/ 199 w 272"/>
                <a:gd name="T11" fmla="*/ 131 h 131"/>
                <a:gd name="T12" fmla="*/ 220 w 272"/>
                <a:gd name="T13" fmla="*/ 97 h 131"/>
                <a:gd name="T14" fmla="*/ 272 w 272"/>
                <a:gd name="T15" fmla="*/ 108 h 131"/>
                <a:gd name="T16" fmla="*/ 251 w 272"/>
                <a:gd name="T17" fmla="*/ 70 h 131"/>
                <a:gd name="T18" fmla="*/ 108 w 272"/>
                <a:gd name="T19" fmla="*/ 116 h 131"/>
                <a:gd name="T20" fmla="*/ 24 w 272"/>
                <a:gd name="T21" fmla="*/ 0 h 131"/>
                <a:gd name="T22" fmla="*/ 24 w 272"/>
                <a:gd name="T2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2" h="131">
                  <a:moveTo>
                    <a:pt x="24" y="0"/>
                  </a:moveTo>
                  <a:lnTo>
                    <a:pt x="0" y="55"/>
                  </a:lnTo>
                  <a:lnTo>
                    <a:pt x="43" y="66"/>
                  </a:lnTo>
                  <a:lnTo>
                    <a:pt x="51" y="129"/>
                  </a:lnTo>
                  <a:lnTo>
                    <a:pt x="118" y="122"/>
                  </a:lnTo>
                  <a:lnTo>
                    <a:pt x="199" y="131"/>
                  </a:lnTo>
                  <a:lnTo>
                    <a:pt x="220" y="97"/>
                  </a:lnTo>
                  <a:lnTo>
                    <a:pt x="272" y="108"/>
                  </a:lnTo>
                  <a:lnTo>
                    <a:pt x="251" y="70"/>
                  </a:lnTo>
                  <a:lnTo>
                    <a:pt x="108" y="116"/>
                  </a:lnTo>
                  <a:lnTo>
                    <a:pt x="24" y="0"/>
                  </a:lnTo>
                  <a:lnTo>
                    <a:pt x="24" y="0"/>
                  </a:lnTo>
                  <a:close/>
                </a:path>
              </a:pathLst>
            </a:custGeom>
            <a:solidFill>
              <a:srgbClr val="FFC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1" name="Freeform 37"/>
            <p:cNvSpPr>
              <a:spLocks/>
            </p:cNvSpPr>
            <p:nvPr/>
          </p:nvSpPr>
          <p:spPr bwMode="auto">
            <a:xfrm>
              <a:off x="1697" y="1994"/>
              <a:ext cx="44" cy="43"/>
            </a:xfrm>
            <a:custGeom>
              <a:avLst/>
              <a:gdLst>
                <a:gd name="T0" fmla="*/ 37 w 90"/>
                <a:gd name="T1" fmla="*/ 0 h 85"/>
                <a:gd name="T2" fmla="*/ 0 w 90"/>
                <a:gd name="T3" fmla="*/ 30 h 85"/>
                <a:gd name="T4" fmla="*/ 16 w 90"/>
                <a:gd name="T5" fmla="*/ 85 h 85"/>
                <a:gd name="T6" fmla="*/ 90 w 90"/>
                <a:gd name="T7" fmla="*/ 64 h 85"/>
                <a:gd name="T8" fmla="*/ 37 w 90"/>
                <a:gd name="T9" fmla="*/ 0 h 85"/>
                <a:gd name="T10" fmla="*/ 37 w 90"/>
                <a:gd name="T11" fmla="*/ 0 h 85"/>
              </a:gdLst>
              <a:ahLst/>
              <a:cxnLst>
                <a:cxn ang="0">
                  <a:pos x="T0" y="T1"/>
                </a:cxn>
                <a:cxn ang="0">
                  <a:pos x="T2" y="T3"/>
                </a:cxn>
                <a:cxn ang="0">
                  <a:pos x="T4" y="T5"/>
                </a:cxn>
                <a:cxn ang="0">
                  <a:pos x="T6" y="T7"/>
                </a:cxn>
                <a:cxn ang="0">
                  <a:pos x="T8" y="T9"/>
                </a:cxn>
                <a:cxn ang="0">
                  <a:pos x="T10" y="T11"/>
                </a:cxn>
              </a:cxnLst>
              <a:rect l="0" t="0" r="r" b="b"/>
              <a:pathLst>
                <a:path w="90" h="85">
                  <a:moveTo>
                    <a:pt x="37" y="0"/>
                  </a:moveTo>
                  <a:lnTo>
                    <a:pt x="0" y="30"/>
                  </a:lnTo>
                  <a:lnTo>
                    <a:pt x="16" y="85"/>
                  </a:lnTo>
                  <a:lnTo>
                    <a:pt x="90" y="64"/>
                  </a:lnTo>
                  <a:lnTo>
                    <a:pt x="37" y="0"/>
                  </a:lnTo>
                  <a:lnTo>
                    <a:pt x="37" y="0"/>
                  </a:lnTo>
                  <a:close/>
                </a:path>
              </a:pathLst>
            </a:custGeom>
            <a:solidFill>
              <a:srgbClr val="FFF2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2" name="Freeform 38"/>
            <p:cNvSpPr>
              <a:spLocks/>
            </p:cNvSpPr>
            <p:nvPr/>
          </p:nvSpPr>
          <p:spPr bwMode="auto">
            <a:xfrm>
              <a:off x="1653" y="2030"/>
              <a:ext cx="47" cy="52"/>
            </a:xfrm>
            <a:custGeom>
              <a:avLst/>
              <a:gdLst>
                <a:gd name="T0" fmla="*/ 0 w 93"/>
                <a:gd name="T1" fmla="*/ 11 h 104"/>
                <a:gd name="T2" fmla="*/ 38 w 93"/>
                <a:gd name="T3" fmla="*/ 51 h 104"/>
                <a:gd name="T4" fmla="*/ 49 w 93"/>
                <a:gd name="T5" fmla="*/ 104 h 104"/>
                <a:gd name="T6" fmla="*/ 93 w 93"/>
                <a:gd name="T7" fmla="*/ 95 h 104"/>
                <a:gd name="T8" fmla="*/ 42 w 93"/>
                <a:gd name="T9" fmla="*/ 42 h 104"/>
                <a:gd name="T10" fmla="*/ 11 w 93"/>
                <a:gd name="T11" fmla="*/ 0 h 104"/>
                <a:gd name="T12" fmla="*/ 0 w 93"/>
                <a:gd name="T13" fmla="*/ 11 h 104"/>
                <a:gd name="T14" fmla="*/ 0 w 93"/>
                <a:gd name="T15" fmla="*/ 11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04">
                  <a:moveTo>
                    <a:pt x="0" y="11"/>
                  </a:moveTo>
                  <a:lnTo>
                    <a:pt x="38" y="51"/>
                  </a:lnTo>
                  <a:lnTo>
                    <a:pt x="49" y="104"/>
                  </a:lnTo>
                  <a:lnTo>
                    <a:pt x="93" y="95"/>
                  </a:lnTo>
                  <a:lnTo>
                    <a:pt x="42" y="42"/>
                  </a:lnTo>
                  <a:lnTo>
                    <a:pt x="11" y="0"/>
                  </a:lnTo>
                  <a:lnTo>
                    <a:pt x="0" y="11"/>
                  </a:lnTo>
                  <a:lnTo>
                    <a:pt x="0" y="11"/>
                  </a:lnTo>
                  <a:close/>
                </a:path>
              </a:pathLst>
            </a:custGeom>
            <a:solidFill>
              <a:srgbClr val="FFF2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3" name="Freeform 39"/>
            <p:cNvSpPr>
              <a:spLocks/>
            </p:cNvSpPr>
            <p:nvPr/>
          </p:nvSpPr>
          <p:spPr bwMode="auto">
            <a:xfrm>
              <a:off x="1703" y="2060"/>
              <a:ext cx="73" cy="20"/>
            </a:xfrm>
            <a:custGeom>
              <a:avLst/>
              <a:gdLst>
                <a:gd name="T0" fmla="*/ 0 w 144"/>
                <a:gd name="T1" fmla="*/ 34 h 40"/>
                <a:gd name="T2" fmla="*/ 144 w 144"/>
                <a:gd name="T3" fmla="*/ 0 h 40"/>
                <a:gd name="T4" fmla="*/ 144 w 144"/>
                <a:gd name="T5" fmla="*/ 13 h 40"/>
                <a:gd name="T6" fmla="*/ 44 w 144"/>
                <a:gd name="T7" fmla="*/ 40 h 40"/>
                <a:gd name="T8" fmla="*/ 0 w 144"/>
                <a:gd name="T9" fmla="*/ 34 h 40"/>
                <a:gd name="T10" fmla="*/ 0 w 144"/>
                <a:gd name="T11" fmla="*/ 34 h 40"/>
              </a:gdLst>
              <a:ahLst/>
              <a:cxnLst>
                <a:cxn ang="0">
                  <a:pos x="T0" y="T1"/>
                </a:cxn>
                <a:cxn ang="0">
                  <a:pos x="T2" y="T3"/>
                </a:cxn>
                <a:cxn ang="0">
                  <a:pos x="T4" y="T5"/>
                </a:cxn>
                <a:cxn ang="0">
                  <a:pos x="T6" y="T7"/>
                </a:cxn>
                <a:cxn ang="0">
                  <a:pos x="T8" y="T9"/>
                </a:cxn>
                <a:cxn ang="0">
                  <a:pos x="T10" y="T11"/>
                </a:cxn>
              </a:cxnLst>
              <a:rect l="0" t="0" r="r" b="b"/>
              <a:pathLst>
                <a:path w="144" h="40">
                  <a:moveTo>
                    <a:pt x="0" y="34"/>
                  </a:moveTo>
                  <a:lnTo>
                    <a:pt x="144" y="0"/>
                  </a:lnTo>
                  <a:lnTo>
                    <a:pt x="144" y="13"/>
                  </a:lnTo>
                  <a:lnTo>
                    <a:pt x="44" y="40"/>
                  </a:lnTo>
                  <a:lnTo>
                    <a:pt x="0" y="34"/>
                  </a:lnTo>
                  <a:lnTo>
                    <a:pt x="0" y="34"/>
                  </a:lnTo>
                  <a:close/>
                </a:path>
              </a:pathLst>
            </a:custGeom>
            <a:solidFill>
              <a:srgbClr val="FFF2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4" name="Freeform 40"/>
            <p:cNvSpPr>
              <a:spLocks/>
            </p:cNvSpPr>
            <p:nvPr/>
          </p:nvSpPr>
          <p:spPr bwMode="auto">
            <a:xfrm>
              <a:off x="979" y="1910"/>
              <a:ext cx="182" cy="544"/>
            </a:xfrm>
            <a:custGeom>
              <a:avLst/>
              <a:gdLst>
                <a:gd name="T0" fmla="*/ 272 w 363"/>
                <a:gd name="T1" fmla="*/ 0 h 1088"/>
                <a:gd name="T2" fmla="*/ 363 w 363"/>
                <a:gd name="T3" fmla="*/ 1088 h 1088"/>
                <a:gd name="T4" fmla="*/ 0 w 363"/>
                <a:gd name="T5" fmla="*/ 1002 h 1088"/>
                <a:gd name="T6" fmla="*/ 53 w 363"/>
                <a:gd name="T7" fmla="*/ 903 h 1088"/>
                <a:gd name="T8" fmla="*/ 264 w 363"/>
                <a:gd name="T9" fmla="*/ 1008 h 1088"/>
                <a:gd name="T10" fmla="*/ 131 w 363"/>
                <a:gd name="T11" fmla="*/ 384 h 1088"/>
                <a:gd name="T12" fmla="*/ 272 w 363"/>
                <a:gd name="T13" fmla="*/ 0 h 1088"/>
                <a:gd name="T14" fmla="*/ 272 w 363"/>
                <a:gd name="T15" fmla="*/ 0 h 10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3" h="1088">
                  <a:moveTo>
                    <a:pt x="272" y="0"/>
                  </a:moveTo>
                  <a:lnTo>
                    <a:pt x="363" y="1088"/>
                  </a:lnTo>
                  <a:lnTo>
                    <a:pt x="0" y="1002"/>
                  </a:lnTo>
                  <a:lnTo>
                    <a:pt x="53" y="903"/>
                  </a:lnTo>
                  <a:lnTo>
                    <a:pt x="264" y="1008"/>
                  </a:lnTo>
                  <a:lnTo>
                    <a:pt x="131" y="384"/>
                  </a:lnTo>
                  <a:lnTo>
                    <a:pt x="272" y="0"/>
                  </a:lnTo>
                  <a:lnTo>
                    <a:pt x="272" y="0"/>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5" name="Freeform 41"/>
            <p:cNvSpPr>
              <a:spLocks/>
            </p:cNvSpPr>
            <p:nvPr/>
          </p:nvSpPr>
          <p:spPr bwMode="auto">
            <a:xfrm>
              <a:off x="1151" y="1840"/>
              <a:ext cx="268" cy="594"/>
            </a:xfrm>
            <a:custGeom>
              <a:avLst/>
              <a:gdLst>
                <a:gd name="T0" fmla="*/ 46 w 536"/>
                <a:gd name="T1" fmla="*/ 39 h 1188"/>
                <a:gd name="T2" fmla="*/ 0 w 536"/>
                <a:gd name="T3" fmla="*/ 167 h 1188"/>
                <a:gd name="T4" fmla="*/ 232 w 536"/>
                <a:gd name="T5" fmla="*/ 1188 h 1188"/>
                <a:gd name="T6" fmla="*/ 536 w 536"/>
                <a:gd name="T7" fmla="*/ 1188 h 1188"/>
                <a:gd name="T8" fmla="*/ 304 w 536"/>
                <a:gd name="T9" fmla="*/ 325 h 1188"/>
                <a:gd name="T10" fmla="*/ 418 w 536"/>
                <a:gd name="T11" fmla="*/ 266 h 1188"/>
                <a:gd name="T12" fmla="*/ 312 w 536"/>
                <a:gd name="T13" fmla="*/ 154 h 1188"/>
                <a:gd name="T14" fmla="*/ 418 w 536"/>
                <a:gd name="T15" fmla="*/ 0 h 1188"/>
                <a:gd name="T16" fmla="*/ 251 w 536"/>
                <a:gd name="T17" fmla="*/ 60 h 1188"/>
                <a:gd name="T18" fmla="*/ 46 w 536"/>
                <a:gd name="T19" fmla="*/ 39 h 1188"/>
                <a:gd name="T20" fmla="*/ 46 w 536"/>
                <a:gd name="T21" fmla="*/ 39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6" h="1188">
                  <a:moveTo>
                    <a:pt x="46" y="39"/>
                  </a:moveTo>
                  <a:lnTo>
                    <a:pt x="0" y="167"/>
                  </a:lnTo>
                  <a:lnTo>
                    <a:pt x="232" y="1188"/>
                  </a:lnTo>
                  <a:lnTo>
                    <a:pt x="536" y="1188"/>
                  </a:lnTo>
                  <a:lnTo>
                    <a:pt x="304" y="325"/>
                  </a:lnTo>
                  <a:lnTo>
                    <a:pt x="418" y="266"/>
                  </a:lnTo>
                  <a:lnTo>
                    <a:pt x="312" y="154"/>
                  </a:lnTo>
                  <a:lnTo>
                    <a:pt x="418" y="0"/>
                  </a:lnTo>
                  <a:lnTo>
                    <a:pt x="251" y="60"/>
                  </a:lnTo>
                  <a:lnTo>
                    <a:pt x="46" y="39"/>
                  </a:lnTo>
                  <a:lnTo>
                    <a:pt x="46" y="39"/>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6" name="Freeform 42"/>
            <p:cNvSpPr>
              <a:spLocks/>
            </p:cNvSpPr>
            <p:nvPr/>
          </p:nvSpPr>
          <p:spPr bwMode="auto">
            <a:xfrm>
              <a:off x="1354" y="1750"/>
              <a:ext cx="218" cy="657"/>
            </a:xfrm>
            <a:custGeom>
              <a:avLst/>
              <a:gdLst>
                <a:gd name="T0" fmla="*/ 299 w 437"/>
                <a:gd name="T1" fmla="*/ 0 h 1314"/>
                <a:gd name="T2" fmla="*/ 46 w 437"/>
                <a:gd name="T3" fmla="*/ 312 h 1314"/>
                <a:gd name="T4" fmla="*/ 219 w 437"/>
                <a:gd name="T5" fmla="*/ 450 h 1314"/>
                <a:gd name="T6" fmla="*/ 0 w 437"/>
                <a:gd name="T7" fmla="*/ 565 h 1314"/>
                <a:gd name="T8" fmla="*/ 166 w 437"/>
                <a:gd name="T9" fmla="*/ 1103 h 1314"/>
                <a:gd name="T10" fmla="*/ 299 w 437"/>
                <a:gd name="T11" fmla="*/ 1314 h 1314"/>
                <a:gd name="T12" fmla="*/ 437 w 437"/>
                <a:gd name="T13" fmla="*/ 1116 h 1314"/>
                <a:gd name="T14" fmla="*/ 312 w 437"/>
                <a:gd name="T15" fmla="*/ 471 h 1314"/>
                <a:gd name="T16" fmla="*/ 358 w 437"/>
                <a:gd name="T17" fmla="*/ 45 h 1314"/>
                <a:gd name="T18" fmla="*/ 299 w 437"/>
                <a:gd name="T19" fmla="*/ 0 h 1314"/>
                <a:gd name="T20" fmla="*/ 299 w 437"/>
                <a:gd name="T21" fmla="*/ 0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7" h="1314">
                  <a:moveTo>
                    <a:pt x="299" y="0"/>
                  </a:moveTo>
                  <a:lnTo>
                    <a:pt x="46" y="312"/>
                  </a:lnTo>
                  <a:lnTo>
                    <a:pt x="219" y="450"/>
                  </a:lnTo>
                  <a:lnTo>
                    <a:pt x="0" y="565"/>
                  </a:lnTo>
                  <a:lnTo>
                    <a:pt x="166" y="1103"/>
                  </a:lnTo>
                  <a:lnTo>
                    <a:pt x="299" y="1314"/>
                  </a:lnTo>
                  <a:lnTo>
                    <a:pt x="437" y="1116"/>
                  </a:lnTo>
                  <a:lnTo>
                    <a:pt x="312" y="471"/>
                  </a:lnTo>
                  <a:lnTo>
                    <a:pt x="358" y="45"/>
                  </a:lnTo>
                  <a:lnTo>
                    <a:pt x="299" y="0"/>
                  </a:lnTo>
                  <a:lnTo>
                    <a:pt x="299" y="0"/>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7" name="Freeform 43"/>
            <p:cNvSpPr>
              <a:spLocks/>
            </p:cNvSpPr>
            <p:nvPr/>
          </p:nvSpPr>
          <p:spPr bwMode="auto">
            <a:xfrm>
              <a:off x="1860" y="1886"/>
              <a:ext cx="189" cy="509"/>
            </a:xfrm>
            <a:custGeom>
              <a:avLst/>
              <a:gdLst>
                <a:gd name="T0" fmla="*/ 180 w 378"/>
                <a:gd name="T1" fmla="*/ 0 h 1017"/>
                <a:gd name="T2" fmla="*/ 0 w 378"/>
                <a:gd name="T3" fmla="*/ 929 h 1017"/>
                <a:gd name="T4" fmla="*/ 93 w 378"/>
                <a:gd name="T5" fmla="*/ 1017 h 1017"/>
                <a:gd name="T6" fmla="*/ 378 w 378"/>
                <a:gd name="T7" fmla="*/ 519 h 1017"/>
                <a:gd name="T8" fmla="*/ 279 w 378"/>
                <a:gd name="T9" fmla="*/ 372 h 1017"/>
                <a:gd name="T10" fmla="*/ 365 w 378"/>
                <a:gd name="T11" fmla="*/ 319 h 1017"/>
                <a:gd name="T12" fmla="*/ 298 w 378"/>
                <a:gd name="T13" fmla="*/ 100 h 1017"/>
                <a:gd name="T14" fmla="*/ 180 w 378"/>
                <a:gd name="T15" fmla="*/ 0 h 1017"/>
                <a:gd name="T16" fmla="*/ 180 w 378"/>
                <a:gd name="T17" fmla="*/ 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1017">
                  <a:moveTo>
                    <a:pt x="180" y="0"/>
                  </a:moveTo>
                  <a:lnTo>
                    <a:pt x="0" y="929"/>
                  </a:lnTo>
                  <a:lnTo>
                    <a:pt x="93" y="1017"/>
                  </a:lnTo>
                  <a:lnTo>
                    <a:pt x="378" y="519"/>
                  </a:lnTo>
                  <a:lnTo>
                    <a:pt x="279" y="372"/>
                  </a:lnTo>
                  <a:lnTo>
                    <a:pt x="365" y="319"/>
                  </a:lnTo>
                  <a:lnTo>
                    <a:pt x="298" y="100"/>
                  </a:lnTo>
                  <a:lnTo>
                    <a:pt x="180" y="0"/>
                  </a:lnTo>
                  <a:lnTo>
                    <a:pt x="180" y="0"/>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8" name="Freeform 44"/>
            <p:cNvSpPr>
              <a:spLocks/>
            </p:cNvSpPr>
            <p:nvPr/>
          </p:nvSpPr>
          <p:spPr bwMode="auto">
            <a:xfrm>
              <a:off x="2047" y="1990"/>
              <a:ext cx="317" cy="358"/>
            </a:xfrm>
            <a:custGeom>
              <a:avLst/>
              <a:gdLst>
                <a:gd name="T0" fmla="*/ 65 w 635"/>
                <a:gd name="T1" fmla="*/ 0 h 717"/>
                <a:gd name="T2" fmla="*/ 411 w 635"/>
                <a:gd name="T3" fmla="*/ 245 h 717"/>
                <a:gd name="T4" fmla="*/ 590 w 635"/>
                <a:gd name="T5" fmla="*/ 291 h 717"/>
                <a:gd name="T6" fmla="*/ 635 w 635"/>
                <a:gd name="T7" fmla="*/ 570 h 717"/>
                <a:gd name="T8" fmla="*/ 384 w 635"/>
                <a:gd name="T9" fmla="*/ 456 h 717"/>
                <a:gd name="T10" fmla="*/ 0 w 635"/>
                <a:gd name="T11" fmla="*/ 717 h 717"/>
                <a:gd name="T12" fmla="*/ 158 w 635"/>
                <a:gd name="T13" fmla="*/ 171 h 717"/>
                <a:gd name="T14" fmla="*/ 65 w 635"/>
                <a:gd name="T15" fmla="*/ 0 h 717"/>
                <a:gd name="T16" fmla="*/ 65 w 635"/>
                <a:gd name="T17"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5" h="717">
                  <a:moveTo>
                    <a:pt x="65" y="0"/>
                  </a:moveTo>
                  <a:lnTo>
                    <a:pt x="411" y="245"/>
                  </a:lnTo>
                  <a:lnTo>
                    <a:pt x="590" y="291"/>
                  </a:lnTo>
                  <a:lnTo>
                    <a:pt x="635" y="570"/>
                  </a:lnTo>
                  <a:lnTo>
                    <a:pt x="384" y="456"/>
                  </a:lnTo>
                  <a:lnTo>
                    <a:pt x="0" y="717"/>
                  </a:lnTo>
                  <a:lnTo>
                    <a:pt x="158" y="171"/>
                  </a:lnTo>
                  <a:lnTo>
                    <a:pt x="65" y="0"/>
                  </a:lnTo>
                  <a:lnTo>
                    <a:pt x="65" y="0"/>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09" name="Freeform 45"/>
            <p:cNvSpPr>
              <a:spLocks/>
            </p:cNvSpPr>
            <p:nvPr/>
          </p:nvSpPr>
          <p:spPr bwMode="auto">
            <a:xfrm>
              <a:off x="2305" y="2358"/>
              <a:ext cx="83" cy="205"/>
            </a:xfrm>
            <a:custGeom>
              <a:avLst/>
              <a:gdLst>
                <a:gd name="T0" fmla="*/ 139 w 166"/>
                <a:gd name="T1" fmla="*/ 0 h 410"/>
                <a:gd name="T2" fmla="*/ 166 w 166"/>
                <a:gd name="T3" fmla="*/ 410 h 410"/>
                <a:gd name="T4" fmla="*/ 0 w 166"/>
                <a:gd name="T5" fmla="*/ 410 h 410"/>
                <a:gd name="T6" fmla="*/ 139 w 166"/>
                <a:gd name="T7" fmla="*/ 0 h 410"/>
                <a:gd name="T8" fmla="*/ 139 w 166"/>
                <a:gd name="T9" fmla="*/ 0 h 410"/>
              </a:gdLst>
              <a:ahLst/>
              <a:cxnLst>
                <a:cxn ang="0">
                  <a:pos x="T0" y="T1"/>
                </a:cxn>
                <a:cxn ang="0">
                  <a:pos x="T2" y="T3"/>
                </a:cxn>
                <a:cxn ang="0">
                  <a:pos x="T4" y="T5"/>
                </a:cxn>
                <a:cxn ang="0">
                  <a:pos x="T6" y="T7"/>
                </a:cxn>
                <a:cxn ang="0">
                  <a:pos x="T8" y="T9"/>
                </a:cxn>
              </a:cxnLst>
              <a:rect l="0" t="0" r="r" b="b"/>
              <a:pathLst>
                <a:path w="166" h="410">
                  <a:moveTo>
                    <a:pt x="139" y="0"/>
                  </a:moveTo>
                  <a:lnTo>
                    <a:pt x="166" y="410"/>
                  </a:lnTo>
                  <a:lnTo>
                    <a:pt x="0" y="410"/>
                  </a:lnTo>
                  <a:lnTo>
                    <a:pt x="139" y="0"/>
                  </a:lnTo>
                  <a:lnTo>
                    <a:pt x="139" y="0"/>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0" name="Freeform 46"/>
            <p:cNvSpPr>
              <a:spLocks/>
            </p:cNvSpPr>
            <p:nvPr/>
          </p:nvSpPr>
          <p:spPr bwMode="auto">
            <a:xfrm>
              <a:off x="1006" y="2500"/>
              <a:ext cx="321" cy="63"/>
            </a:xfrm>
            <a:custGeom>
              <a:avLst/>
              <a:gdLst>
                <a:gd name="T0" fmla="*/ 643 w 643"/>
                <a:gd name="T1" fmla="*/ 0 h 125"/>
                <a:gd name="T2" fmla="*/ 0 w 643"/>
                <a:gd name="T3" fmla="*/ 125 h 125"/>
                <a:gd name="T4" fmla="*/ 403 w 643"/>
                <a:gd name="T5" fmla="*/ 125 h 125"/>
                <a:gd name="T6" fmla="*/ 643 w 643"/>
                <a:gd name="T7" fmla="*/ 0 h 125"/>
                <a:gd name="T8" fmla="*/ 643 w 643"/>
                <a:gd name="T9" fmla="*/ 0 h 125"/>
              </a:gdLst>
              <a:ahLst/>
              <a:cxnLst>
                <a:cxn ang="0">
                  <a:pos x="T0" y="T1"/>
                </a:cxn>
                <a:cxn ang="0">
                  <a:pos x="T2" y="T3"/>
                </a:cxn>
                <a:cxn ang="0">
                  <a:pos x="T4" y="T5"/>
                </a:cxn>
                <a:cxn ang="0">
                  <a:pos x="T6" y="T7"/>
                </a:cxn>
                <a:cxn ang="0">
                  <a:pos x="T8" y="T9"/>
                </a:cxn>
              </a:cxnLst>
              <a:rect l="0" t="0" r="r" b="b"/>
              <a:pathLst>
                <a:path w="643" h="125">
                  <a:moveTo>
                    <a:pt x="643" y="0"/>
                  </a:moveTo>
                  <a:lnTo>
                    <a:pt x="0" y="125"/>
                  </a:lnTo>
                  <a:lnTo>
                    <a:pt x="403" y="125"/>
                  </a:lnTo>
                  <a:lnTo>
                    <a:pt x="643" y="0"/>
                  </a:lnTo>
                  <a:lnTo>
                    <a:pt x="643" y="0"/>
                  </a:lnTo>
                  <a:close/>
                </a:path>
              </a:pathLst>
            </a:custGeom>
            <a:solidFill>
              <a:srgbClr val="7F994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1" name="Freeform 47"/>
            <p:cNvSpPr>
              <a:spLocks/>
            </p:cNvSpPr>
            <p:nvPr/>
          </p:nvSpPr>
          <p:spPr bwMode="auto">
            <a:xfrm>
              <a:off x="1546" y="1750"/>
              <a:ext cx="149" cy="316"/>
            </a:xfrm>
            <a:custGeom>
              <a:avLst/>
              <a:gdLst>
                <a:gd name="T0" fmla="*/ 80 w 299"/>
                <a:gd name="T1" fmla="*/ 21 h 631"/>
                <a:gd name="T2" fmla="*/ 299 w 299"/>
                <a:gd name="T3" fmla="*/ 431 h 631"/>
                <a:gd name="T4" fmla="*/ 46 w 299"/>
                <a:gd name="T5" fmla="*/ 631 h 631"/>
                <a:gd name="T6" fmla="*/ 14 w 299"/>
                <a:gd name="T7" fmla="*/ 544 h 631"/>
                <a:gd name="T8" fmla="*/ 0 w 299"/>
                <a:gd name="T9" fmla="*/ 319 h 631"/>
                <a:gd name="T10" fmla="*/ 19 w 299"/>
                <a:gd name="T11" fmla="*/ 152 h 631"/>
                <a:gd name="T12" fmla="*/ 27 w 299"/>
                <a:gd name="T13" fmla="*/ 0 h 631"/>
                <a:gd name="T14" fmla="*/ 80 w 299"/>
                <a:gd name="T15" fmla="*/ 21 h 631"/>
                <a:gd name="T16" fmla="*/ 80 w 299"/>
                <a:gd name="T17" fmla="*/ 21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631">
                  <a:moveTo>
                    <a:pt x="80" y="21"/>
                  </a:moveTo>
                  <a:lnTo>
                    <a:pt x="299" y="431"/>
                  </a:lnTo>
                  <a:lnTo>
                    <a:pt x="46" y="631"/>
                  </a:lnTo>
                  <a:lnTo>
                    <a:pt x="14" y="544"/>
                  </a:lnTo>
                  <a:lnTo>
                    <a:pt x="0" y="319"/>
                  </a:lnTo>
                  <a:lnTo>
                    <a:pt x="19" y="152"/>
                  </a:lnTo>
                  <a:lnTo>
                    <a:pt x="27" y="0"/>
                  </a:lnTo>
                  <a:lnTo>
                    <a:pt x="80" y="21"/>
                  </a:lnTo>
                  <a:lnTo>
                    <a:pt x="80" y="21"/>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2" name="Freeform 48"/>
            <p:cNvSpPr>
              <a:spLocks/>
            </p:cNvSpPr>
            <p:nvPr/>
          </p:nvSpPr>
          <p:spPr bwMode="auto">
            <a:xfrm>
              <a:off x="1579" y="2106"/>
              <a:ext cx="63" cy="229"/>
            </a:xfrm>
            <a:custGeom>
              <a:avLst/>
              <a:gdLst>
                <a:gd name="T0" fmla="*/ 0 w 125"/>
                <a:gd name="T1" fmla="*/ 32 h 458"/>
                <a:gd name="T2" fmla="*/ 80 w 125"/>
                <a:gd name="T3" fmla="*/ 0 h 458"/>
                <a:gd name="T4" fmla="*/ 125 w 125"/>
                <a:gd name="T5" fmla="*/ 458 h 458"/>
                <a:gd name="T6" fmla="*/ 80 w 125"/>
                <a:gd name="T7" fmla="*/ 378 h 458"/>
                <a:gd name="T8" fmla="*/ 0 w 125"/>
                <a:gd name="T9" fmla="*/ 32 h 458"/>
                <a:gd name="T10" fmla="*/ 0 w 125"/>
                <a:gd name="T11" fmla="*/ 32 h 458"/>
              </a:gdLst>
              <a:ahLst/>
              <a:cxnLst>
                <a:cxn ang="0">
                  <a:pos x="T0" y="T1"/>
                </a:cxn>
                <a:cxn ang="0">
                  <a:pos x="T2" y="T3"/>
                </a:cxn>
                <a:cxn ang="0">
                  <a:pos x="T4" y="T5"/>
                </a:cxn>
                <a:cxn ang="0">
                  <a:pos x="T6" y="T7"/>
                </a:cxn>
                <a:cxn ang="0">
                  <a:pos x="T8" y="T9"/>
                </a:cxn>
                <a:cxn ang="0">
                  <a:pos x="T10" y="T11"/>
                </a:cxn>
              </a:cxnLst>
              <a:rect l="0" t="0" r="r" b="b"/>
              <a:pathLst>
                <a:path w="125" h="458">
                  <a:moveTo>
                    <a:pt x="0" y="32"/>
                  </a:moveTo>
                  <a:lnTo>
                    <a:pt x="80" y="0"/>
                  </a:lnTo>
                  <a:lnTo>
                    <a:pt x="125" y="458"/>
                  </a:lnTo>
                  <a:lnTo>
                    <a:pt x="80" y="378"/>
                  </a:lnTo>
                  <a:lnTo>
                    <a:pt x="0" y="32"/>
                  </a:lnTo>
                  <a:lnTo>
                    <a:pt x="0" y="32"/>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3" name="Freeform 49"/>
            <p:cNvSpPr>
              <a:spLocks/>
            </p:cNvSpPr>
            <p:nvPr/>
          </p:nvSpPr>
          <p:spPr bwMode="auto">
            <a:xfrm>
              <a:off x="1684" y="2192"/>
              <a:ext cx="57" cy="159"/>
            </a:xfrm>
            <a:custGeom>
              <a:avLst/>
              <a:gdLst>
                <a:gd name="T0" fmla="*/ 7 w 114"/>
                <a:gd name="T1" fmla="*/ 317 h 317"/>
                <a:gd name="T2" fmla="*/ 0 w 114"/>
                <a:gd name="T3" fmla="*/ 0 h 317"/>
                <a:gd name="T4" fmla="*/ 114 w 114"/>
                <a:gd name="T5" fmla="*/ 245 h 317"/>
                <a:gd name="T6" fmla="*/ 7 w 114"/>
                <a:gd name="T7" fmla="*/ 317 h 317"/>
                <a:gd name="T8" fmla="*/ 7 w 114"/>
                <a:gd name="T9" fmla="*/ 317 h 317"/>
              </a:gdLst>
              <a:ahLst/>
              <a:cxnLst>
                <a:cxn ang="0">
                  <a:pos x="T0" y="T1"/>
                </a:cxn>
                <a:cxn ang="0">
                  <a:pos x="T2" y="T3"/>
                </a:cxn>
                <a:cxn ang="0">
                  <a:pos x="T4" y="T5"/>
                </a:cxn>
                <a:cxn ang="0">
                  <a:pos x="T6" y="T7"/>
                </a:cxn>
                <a:cxn ang="0">
                  <a:pos x="T8" y="T9"/>
                </a:cxn>
              </a:cxnLst>
              <a:rect l="0" t="0" r="r" b="b"/>
              <a:pathLst>
                <a:path w="114" h="317">
                  <a:moveTo>
                    <a:pt x="7" y="317"/>
                  </a:moveTo>
                  <a:lnTo>
                    <a:pt x="0" y="0"/>
                  </a:lnTo>
                  <a:lnTo>
                    <a:pt x="114" y="245"/>
                  </a:lnTo>
                  <a:lnTo>
                    <a:pt x="7" y="317"/>
                  </a:lnTo>
                  <a:lnTo>
                    <a:pt x="7" y="317"/>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4" name="Freeform 50"/>
            <p:cNvSpPr>
              <a:spLocks/>
            </p:cNvSpPr>
            <p:nvPr/>
          </p:nvSpPr>
          <p:spPr bwMode="auto">
            <a:xfrm>
              <a:off x="1764" y="1837"/>
              <a:ext cx="167" cy="265"/>
            </a:xfrm>
            <a:custGeom>
              <a:avLst/>
              <a:gdLst>
                <a:gd name="T0" fmla="*/ 0 w 333"/>
                <a:gd name="T1" fmla="*/ 285 h 530"/>
                <a:gd name="T2" fmla="*/ 80 w 333"/>
                <a:gd name="T3" fmla="*/ 405 h 530"/>
                <a:gd name="T4" fmla="*/ 115 w 333"/>
                <a:gd name="T5" fmla="*/ 530 h 530"/>
                <a:gd name="T6" fmla="*/ 227 w 333"/>
                <a:gd name="T7" fmla="*/ 424 h 530"/>
                <a:gd name="T8" fmla="*/ 286 w 333"/>
                <a:gd name="T9" fmla="*/ 219 h 530"/>
                <a:gd name="T10" fmla="*/ 333 w 333"/>
                <a:gd name="T11" fmla="*/ 53 h 530"/>
                <a:gd name="T12" fmla="*/ 307 w 333"/>
                <a:gd name="T13" fmla="*/ 0 h 530"/>
                <a:gd name="T14" fmla="*/ 187 w 333"/>
                <a:gd name="T15" fmla="*/ 160 h 530"/>
                <a:gd name="T16" fmla="*/ 0 w 333"/>
                <a:gd name="T17" fmla="*/ 285 h 530"/>
                <a:gd name="T18" fmla="*/ 0 w 333"/>
                <a:gd name="T19" fmla="*/ 285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3" h="530">
                  <a:moveTo>
                    <a:pt x="0" y="285"/>
                  </a:moveTo>
                  <a:lnTo>
                    <a:pt x="80" y="405"/>
                  </a:lnTo>
                  <a:lnTo>
                    <a:pt x="115" y="530"/>
                  </a:lnTo>
                  <a:lnTo>
                    <a:pt x="227" y="424"/>
                  </a:lnTo>
                  <a:lnTo>
                    <a:pt x="286" y="219"/>
                  </a:lnTo>
                  <a:lnTo>
                    <a:pt x="333" y="53"/>
                  </a:lnTo>
                  <a:lnTo>
                    <a:pt x="307" y="0"/>
                  </a:lnTo>
                  <a:lnTo>
                    <a:pt x="187" y="160"/>
                  </a:lnTo>
                  <a:lnTo>
                    <a:pt x="0" y="285"/>
                  </a:lnTo>
                  <a:lnTo>
                    <a:pt x="0" y="285"/>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5" name="Freeform 51"/>
            <p:cNvSpPr>
              <a:spLocks/>
            </p:cNvSpPr>
            <p:nvPr/>
          </p:nvSpPr>
          <p:spPr bwMode="auto">
            <a:xfrm>
              <a:off x="1758" y="2142"/>
              <a:ext cx="86" cy="140"/>
            </a:xfrm>
            <a:custGeom>
              <a:avLst/>
              <a:gdLst>
                <a:gd name="T0" fmla="*/ 0 w 173"/>
                <a:gd name="T1" fmla="*/ 0 h 280"/>
                <a:gd name="T2" fmla="*/ 128 w 173"/>
                <a:gd name="T3" fmla="*/ 280 h 280"/>
                <a:gd name="T4" fmla="*/ 173 w 173"/>
                <a:gd name="T5" fmla="*/ 72 h 280"/>
                <a:gd name="T6" fmla="*/ 0 w 173"/>
                <a:gd name="T7" fmla="*/ 0 h 280"/>
                <a:gd name="T8" fmla="*/ 0 w 173"/>
                <a:gd name="T9" fmla="*/ 0 h 280"/>
              </a:gdLst>
              <a:ahLst/>
              <a:cxnLst>
                <a:cxn ang="0">
                  <a:pos x="T0" y="T1"/>
                </a:cxn>
                <a:cxn ang="0">
                  <a:pos x="T2" y="T3"/>
                </a:cxn>
                <a:cxn ang="0">
                  <a:pos x="T4" y="T5"/>
                </a:cxn>
                <a:cxn ang="0">
                  <a:pos x="T6" y="T7"/>
                </a:cxn>
                <a:cxn ang="0">
                  <a:pos x="T8" y="T9"/>
                </a:cxn>
              </a:cxnLst>
              <a:rect l="0" t="0" r="r" b="b"/>
              <a:pathLst>
                <a:path w="173" h="280">
                  <a:moveTo>
                    <a:pt x="0" y="0"/>
                  </a:moveTo>
                  <a:lnTo>
                    <a:pt x="128" y="280"/>
                  </a:lnTo>
                  <a:lnTo>
                    <a:pt x="173" y="72"/>
                  </a:lnTo>
                  <a:lnTo>
                    <a:pt x="0" y="0"/>
                  </a:lnTo>
                  <a:lnTo>
                    <a:pt x="0" y="0"/>
                  </a:lnTo>
                  <a:close/>
                </a:path>
              </a:pathLst>
            </a:custGeom>
            <a:solidFill>
              <a:srgbClr val="F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6" name="Freeform 52"/>
            <p:cNvSpPr>
              <a:spLocks/>
            </p:cNvSpPr>
            <p:nvPr/>
          </p:nvSpPr>
          <p:spPr bwMode="auto">
            <a:xfrm>
              <a:off x="1536" y="2404"/>
              <a:ext cx="537" cy="159"/>
            </a:xfrm>
            <a:custGeom>
              <a:avLst/>
              <a:gdLst>
                <a:gd name="T0" fmla="*/ 0 w 1074"/>
                <a:gd name="T1" fmla="*/ 317 h 317"/>
                <a:gd name="T2" fmla="*/ 192 w 1074"/>
                <a:gd name="T3" fmla="*/ 0 h 317"/>
                <a:gd name="T4" fmla="*/ 451 w 1074"/>
                <a:gd name="T5" fmla="*/ 40 h 317"/>
                <a:gd name="T6" fmla="*/ 808 w 1074"/>
                <a:gd name="T7" fmla="*/ 146 h 317"/>
                <a:gd name="T8" fmla="*/ 1074 w 1074"/>
                <a:gd name="T9" fmla="*/ 139 h 317"/>
                <a:gd name="T10" fmla="*/ 590 w 1074"/>
                <a:gd name="T11" fmla="*/ 317 h 317"/>
                <a:gd name="T12" fmla="*/ 0 w 1074"/>
                <a:gd name="T13" fmla="*/ 317 h 317"/>
                <a:gd name="T14" fmla="*/ 0 w 1074"/>
                <a:gd name="T15" fmla="*/ 317 h 3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4" h="317">
                  <a:moveTo>
                    <a:pt x="0" y="317"/>
                  </a:moveTo>
                  <a:lnTo>
                    <a:pt x="192" y="0"/>
                  </a:lnTo>
                  <a:lnTo>
                    <a:pt x="451" y="40"/>
                  </a:lnTo>
                  <a:lnTo>
                    <a:pt x="808" y="146"/>
                  </a:lnTo>
                  <a:lnTo>
                    <a:pt x="1074" y="139"/>
                  </a:lnTo>
                  <a:lnTo>
                    <a:pt x="590" y="317"/>
                  </a:lnTo>
                  <a:lnTo>
                    <a:pt x="0" y="317"/>
                  </a:lnTo>
                  <a:lnTo>
                    <a:pt x="0" y="317"/>
                  </a:lnTo>
                  <a:close/>
                </a:path>
              </a:pathLst>
            </a:custGeom>
            <a:solidFill>
              <a:srgbClr val="FFC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7" name="Freeform 53"/>
            <p:cNvSpPr>
              <a:spLocks/>
            </p:cNvSpPr>
            <p:nvPr/>
          </p:nvSpPr>
          <p:spPr bwMode="auto">
            <a:xfrm>
              <a:off x="2027" y="2500"/>
              <a:ext cx="201" cy="63"/>
            </a:xfrm>
            <a:custGeom>
              <a:avLst/>
              <a:gdLst>
                <a:gd name="T0" fmla="*/ 0 w 403"/>
                <a:gd name="T1" fmla="*/ 125 h 125"/>
                <a:gd name="T2" fmla="*/ 403 w 403"/>
                <a:gd name="T3" fmla="*/ 0 h 125"/>
                <a:gd name="T4" fmla="*/ 344 w 403"/>
                <a:gd name="T5" fmla="*/ 125 h 125"/>
                <a:gd name="T6" fmla="*/ 0 w 403"/>
                <a:gd name="T7" fmla="*/ 125 h 125"/>
                <a:gd name="T8" fmla="*/ 0 w 403"/>
                <a:gd name="T9" fmla="*/ 125 h 125"/>
              </a:gdLst>
              <a:ahLst/>
              <a:cxnLst>
                <a:cxn ang="0">
                  <a:pos x="T0" y="T1"/>
                </a:cxn>
                <a:cxn ang="0">
                  <a:pos x="T2" y="T3"/>
                </a:cxn>
                <a:cxn ang="0">
                  <a:pos x="T4" y="T5"/>
                </a:cxn>
                <a:cxn ang="0">
                  <a:pos x="T6" y="T7"/>
                </a:cxn>
                <a:cxn ang="0">
                  <a:pos x="T8" y="T9"/>
                </a:cxn>
              </a:cxnLst>
              <a:rect l="0" t="0" r="r" b="b"/>
              <a:pathLst>
                <a:path w="403" h="125">
                  <a:moveTo>
                    <a:pt x="0" y="125"/>
                  </a:moveTo>
                  <a:lnTo>
                    <a:pt x="403" y="0"/>
                  </a:lnTo>
                  <a:lnTo>
                    <a:pt x="344" y="125"/>
                  </a:lnTo>
                  <a:lnTo>
                    <a:pt x="0" y="125"/>
                  </a:lnTo>
                  <a:lnTo>
                    <a:pt x="0" y="125"/>
                  </a:lnTo>
                  <a:close/>
                </a:path>
              </a:pathLst>
            </a:custGeom>
            <a:solidFill>
              <a:srgbClr val="FFC7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8" name="Freeform 54"/>
            <p:cNvSpPr>
              <a:spLocks/>
            </p:cNvSpPr>
            <p:nvPr/>
          </p:nvSpPr>
          <p:spPr bwMode="auto">
            <a:xfrm>
              <a:off x="2100" y="1740"/>
              <a:ext cx="64" cy="235"/>
            </a:xfrm>
            <a:custGeom>
              <a:avLst/>
              <a:gdLst>
                <a:gd name="T0" fmla="*/ 41 w 129"/>
                <a:gd name="T1" fmla="*/ 239 h 470"/>
                <a:gd name="T2" fmla="*/ 0 w 129"/>
                <a:gd name="T3" fmla="*/ 432 h 470"/>
                <a:gd name="T4" fmla="*/ 62 w 129"/>
                <a:gd name="T5" fmla="*/ 470 h 470"/>
                <a:gd name="T6" fmla="*/ 129 w 129"/>
                <a:gd name="T7" fmla="*/ 0 h 470"/>
                <a:gd name="T8" fmla="*/ 41 w 129"/>
                <a:gd name="T9" fmla="*/ 239 h 470"/>
                <a:gd name="T10" fmla="*/ 41 w 129"/>
                <a:gd name="T11" fmla="*/ 239 h 470"/>
              </a:gdLst>
              <a:ahLst/>
              <a:cxnLst>
                <a:cxn ang="0">
                  <a:pos x="T0" y="T1"/>
                </a:cxn>
                <a:cxn ang="0">
                  <a:pos x="T2" y="T3"/>
                </a:cxn>
                <a:cxn ang="0">
                  <a:pos x="T4" y="T5"/>
                </a:cxn>
                <a:cxn ang="0">
                  <a:pos x="T6" y="T7"/>
                </a:cxn>
                <a:cxn ang="0">
                  <a:pos x="T8" y="T9"/>
                </a:cxn>
                <a:cxn ang="0">
                  <a:pos x="T10" y="T11"/>
                </a:cxn>
              </a:cxnLst>
              <a:rect l="0" t="0" r="r" b="b"/>
              <a:pathLst>
                <a:path w="129" h="470">
                  <a:moveTo>
                    <a:pt x="41" y="239"/>
                  </a:moveTo>
                  <a:lnTo>
                    <a:pt x="0" y="432"/>
                  </a:lnTo>
                  <a:lnTo>
                    <a:pt x="62" y="470"/>
                  </a:lnTo>
                  <a:lnTo>
                    <a:pt x="129" y="0"/>
                  </a:lnTo>
                  <a:lnTo>
                    <a:pt x="41" y="239"/>
                  </a:lnTo>
                  <a:lnTo>
                    <a:pt x="41" y="2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19" name="Freeform 55"/>
            <p:cNvSpPr>
              <a:spLocks/>
            </p:cNvSpPr>
            <p:nvPr/>
          </p:nvSpPr>
          <p:spPr bwMode="auto">
            <a:xfrm>
              <a:off x="1872" y="1466"/>
              <a:ext cx="77" cy="119"/>
            </a:xfrm>
            <a:custGeom>
              <a:avLst/>
              <a:gdLst>
                <a:gd name="T0" fmla="*/ 132 w 154"/>
                <a:gd name="T1" fmla="*/ 0 h 238"/>
                <a:gd name="T2" fmla="*/ 105 w 154"/>
                <a:gd name="T3" fmla="*/ 61 h 238"/>
                <a:gd name="T4" fmla="*/ 107 w 154"/>
                <a:gd name="T5" fmla="*/ 95 h 238"/>
                <a:gd name="T6" fmla="*/ 130 w 154"/>
                <a:gd name="T7" fmla="*/ 191 h 238"/>
                <a:gd name="T8" fmla="*/ 103 w 154"/>
                <a:gd name="T9" fmla="*/ 223 h 238"/>
                <a:gd name="T10" fmla="*/ 65 w 154"/>
                <a:gd name="T11" fmla="*/ 223 h 238"/>
                <a:gd name="T12" fmla="*/ 17 w 154"/>
                <a:gd name="T13" fmla="*/ 191 h 238"/>
                <a:gd name="T14" fmla="*/ 0 w 154"/>
                <a:gd name="T15" fmla="*/ 200 h 238"/>
                <a:gd name="T16" fmla="*/ 2 w 154"/>
                <a:gd name="T17" fmla="*/ 223 h 238"/>
                <a:gd name="T18" fmla="*/ 31 w 154"/>
                <a:gd name="T19" fmla="*/ 217 h 238"/>
                <a:gd name="T20" fmla="*/ 63 w 154"/>
                <a:gd name="T21" fmla="*/ 238 h 238"/>
                <a:gd name="T22" fmla="*/ 101 w 154"/>
                <a:gd name="T23" fmla="*/ 238 h 238"/>
                <a:gd name="T24" fmla="*/ 128 w 154"/>
                <a:gd name="T25" fmla="*/ 219 h 238"/>
                <a:gd name="T26" fmla="*/ 137 w 154"/>
                <a:gd name="T27" fmla="*/ 232 h 238"/>
                <a:gd name="T28" fmla="*/ 151 w 154"/>
                <a:gd name="T29" fmla="*/ 223 h 238"/>
                <a:gd name="T30" fmla="*/ 154 w 154"/>
                <a:gd name="T31" fmla="*/ 198 h 238"/>
                <a:gd name="T32" fmla="*/ 133 w 154"/>
                <a:gd name="T33" fmla="*/ 166 h 238"/>
                <a:gd name="T34" fmla="*/ 120 w 154"/>
                <a:gd name="T35" fmla="*/ 95 h 238"/>
                <a:gd name="T36" fmla="*/ 132 w 154"/>
                <a:gd name="T37" fmla="*/ 0 h 238"/>
                <a:gd name="T38" fmla="*/ 132 w 154"/>
                <a:gd name="T39"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238">
                  <a:moveTo>
                    <a:pt x="132" y="0"/>
                  </a:moveTo>
                  <a:lnTo>
                    <a:pt x="105" y="61"/>
                  </a:lnTo>
                  <a:lnTo>
                    <a:pt x="107" y="95"/>
                  </a:lnTo>
                  <a:lnTo>
                    <a:pt x="130" y="191"/>
                  </a:lnTo>
                  <a:lnTo>
                    <a:pt x="103" y="223"/>
                  </a:lnTo>
                  <a:lnTo>
                    <a:pt x="65" y="223"/>
                  </a:lnTo>
                  <a:lnTo>
                    <a:pt x="17" y="191"/>
                  </a:lnTo>
                  <a:lnTo>
                    <a:pt x="0" y="200"/>
                  </a:lnTo>
                  <a:lnTo>
                    <a:pt x="2" y="223"/>
                  </a:lnTo>
                  <a:lnTo>
                    <a:pt x="31" y="217"/>
                  </a:lnTo>
                  <a:lnTo>
                    <a:pt x="63" y="238"/>
                  </a:lnTo>
                  <a:lnTo>
                    <a:pt x="101" y="238"/>
                  </a:lnTo>
                  <a:lnTo>
                    <a:pt x="128" y="219"/>
                  </a:lnTo>
                  <a:lnTo>
                    <a:pt x="137" y="232"/>
                  </a:lnTo>
                  <a:lnTo>
                    <a:pt x="151" y="223"/>
                  </a:lnTo>
                  <a:lnTo>
                    <a:pt x="154" y="198"/>
                  </a:lnTo>
                  <a:lnTo>
                    <a:pt x="133" y="166"/>
                  </a:lnTo>
                  <a:lnTo>
                    <a:pt x="120" y="95"/>
                  </a:lnTo>
                  <a:lnTo>
                    <a:pt x="132" y="0"/>
                  </a:lnTo>
                  <a:lnTo>
                    <a:pt x="1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0" name="Freeform 56"/>
            <p:cNvSpPr>
              <a:spLocks/>
            </p:cNvSpPr>
            <p:nvPr/>
          </p:nvSpPr>
          <p:spPr bwMode="auto">
            <a:xfrm>
              <a:off x="1847" y="1542"/>
              <a:ext cx="13" cy="33"/>
            </a:xfrm>
            <a:custGeom>
              <a:avLst/>
              <a:gdLst>
                <a:gd name="T0" fmla="*/ 23 w 27"/>
                <a:gd name="T1" fmla="*/ 0 h 64"/>
                <a:gd name="T2" fmla="*/ 0 w 27"/>
                <a:gd name="T3" fmla="*/ 22 h 64"/>
                <a:gd name="T4" fmla="*/ 0 w 27"/>
                <a:gd name="T5" fmla="*/ 45 h 64"/>
                <a:gd name="T6" fmla="*/ 27 w 27"/>
                <a:gd name="T7" fmla="*/ 64 h 64"/>
                <a:gd name="T8" fmla="*/ 17 w 27"/>
                <a:gd name="T9" fmla="*/ 30 h 64"/>
                <a:gd name="T10" fmla="*/ 23 w 27"/>
                <a:gd name="T11" fmla="*/ 0 h 64"/>
                <a:gd name="T12" fmla="*/ 23 w 2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27" h="64">
                  <a:moveTo>
                    <a:pt x="23" y="0"/>
                  </a:moveTo>
                  <a:lnTo>
                    <a:pt x="0" y="22"/>
                  </a:lnTo>
                  <a:lnTo>
                    <a:pt x="0" y="45"/>
                  </a:lnTo>
                  <a:lnTo>
                    <a:pt x="27" y="64"/>
                  </a:lnTo>
                  <a:lnTo>
                    <a:pt x="17" y="30"/>
                  </a:lnTo>
                  <a:lnTo>
                    <a:pt x="23"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1" name="Freeform 57"/>
            <p:cNvSpPr>
              <a:spLocks/>
            </p:cNvSpPr>
            <p:nvPr/>
          </p:nvSpPr>
          <p:spPr bwMode="auto">
            <a:xfrm>
              <a:off x="1944" y="1403"/>
              <a:ext cx="108" cy="40"/>
            </a:xfrm>
            <a:custGeom>
              <a:avLst/>
              <a:gdLst>
                <a:gd name="T0" fmla="*/ 0 w 217"/>
                <a:gd name="T1" fmla="*/ 82 h 82"/>
                <a:gd name="T2" fmla="*/ 47 w 217"/>
                <a:gd name="T3" fmla="*/ 13 h 82"/>
                <a:gd name="T4" fmla="*/ 93 w 217"/>
                <a:gd name="T5" fmla="*/ 17 h 82"/>
                <a:gd name="T6" fmla="*/ 180 w 217"/>
                <a:gd name="T7" fmla="*/ 0 h 82"/>
                <a:gd name="T8" fmla="*/ 217 w 217"/>
                <a:gd name="T9" fmla="*/ 32 h 82"/>
                <a:gd name="T10" fmla="*/ 188 w 217"/>
                <a:gd name="T11" fmla="*/ 17 h 82"/>
                <a:gd name="T12" fmla="*/ 160 w 217"/>
                <a:gd name="T13" fmla="*/ 25 h 82"/>
                <a:gd name="T14" fmla="*/ 101 w 217"/>
                <a:gd name="T15" fmla="*/ 27 h 82"/>
                <a:gd name="T16" fmla="*/ 0 w 217"/>
                <a:gd name="T17" fmla="*/ 82 h 82"/>
                <a:gd name="T18" fmla="*/ 0 w 217"/>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82">
                  <a:moveTo>
                    <a:pt x="0" y="82"/>
                  </a:moveTo>
                  <a:lnTo>
                    <a:pt x="47" y="13"/>
                  </a:lnTo>
                  <a:lnTo>
                    <a:pt x="93" y="17"/>
                  </a:lnTo>
                  <a:lnTo>
                    <a:pt x="180" y="0"/>
                  </a:lnTo>
                  <a:lnTo>
                    <a:pt x="217" y="32"/>
                  </a:lnTo>
                  <a:lnTo>
                    <a:pt x="188" y="17"/>
                  </a:lnTo>
                  <a:lnTo>
                    <a:pt x="160" y="25"/>
                  </a:lnTo>
                  <a:lnTo>
                    <a:pt x="101" y="27"/>
                  </a:lnTo>
                  <a:lnTo>
                    <a:pt x="0" y="82"/>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2" name="Freeform 58"/>
            <p:cNvSpPr>
              <a:spLocks/>
            </p:cNvSpPr>
            <p:nvPr/>
          </p:nvSpPr>
          <p:spPr bwMode="auto">
            <a:xfrm>
              <a:off x="1768" y="1364"/>
              <a:ext cx="106" cy="92"/>
            </a:xfrm>
            <a:custGeom>
              <a:avLst/>
              <a:gdLst>
                <a:gd name="T0" fmla="*/ 108 w 211"/>
                <a:gd name="T1" fmla="*/ 70 h 182"/>
                <a:gd name="T2" fmla="*/ 173 w 211"/>
                <a:gd name="T3" fmla="*/ 106 h 182"/>
                <a:gd name="T4" fmla="*/ 211 w 211"/>
                <a:gd name="T5" fmla="*/ 182 h 182"/>
                <a:gd name="T6" fmla="*/ 202 w 211"/>
                <a:gd name="T7" fmla="*/ 70 h 182"/>
                <a:gd name="T8" fmla="*/ 185 w 211"/>
                <a:gd name="T9" fmla="*/ 53 h 182"/>
                <a:gd name="T10" fmla="*/ 120 w 211"/>
                <a:gd name="T11" fmla="*/ 32 h 182"/>
                <a:gd name="T12" fmla="*/ 48 w 211"/>
                <a:gd name="T13" fmla="*/ 0 h 182"/>
                <a:gd name="T14" fmla="*/ 0 w 211"/>
                <a:gd name="T15" fmla="*/ 13 h 182"/>
                <a:gd name="T16" fmla="*/ 51 w 211"/>
                <a:gd name="T17" fmla="*/ 11 h 182"/>
                <a:gd name="T18" fmla="*/ 101 w 211"/>
                <a:gd name="T19" fmla="*/ 40 h 182"/>
                <a:gd name="T20" fmla="*/ 108 w 211"/>
                <a:gd name="T21" fmla="*/ 70 h 182"/>
                <a:gd name="T22" fmla="*/ 108 w 211"/>
                <a:gd name="T23"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1" h="182">
                  <a:moveTo>
                    <a:pt x="108" y="70"/>
                  </a:moveTo>
                  <a:lnTo>
                    <a:pt x="173" y="106"/>
                  </a:lnTo>
                  <a:lnTo>
                    <a:pt x="211" y="182"/>
                  </a:lnTo>
                  <a:lnTo>
                    <a:pt x="202" y="70"/>
                  </a:lnTo>
                  <a:lnTo>
                    <a:pt x="185" y="53"/>
                  </a:lnTo>
                  <a:lnTo>
                    <a:pt x="120" y="32"/>
                  </a:lnTo>
                  <a:lnTo>
                    <a:pt x="48" y="0"/>
                  </a:lnTo>
                  <a:lnTo>
                    <a:pt x="0" y="13"/>
                  </a:lnTo>
                  <a:lnTo>
                    <a:pt x="51" y="11"/>
                  </a:lnTo>
                  <a:lnTo>
                    <a:pt x="101" y="40"/>
                  </a:lnTo>
                  <a:lnTo>
                    <a:pt x="108" y="70"/>
                  </a:lnTo>
                  <a:lnTo>
                    <a:pt x="108"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3" name="Freeform 59"/>
            <p:cNvSpPr>
              <a:spLocks/>
            </p:cNvSpPr>
            <p:nvPr/>
          </p:nvSpPr>
          <p:spPr bwMode="auto">
            <a:xfrm>
              <a:off x="1724" y="1381"/>
              <a:ext cx="127" cy="96"/>
            </a:xfrm>
            <a:custGeom>
              <a:avLst/>
              <a:gdLst>
                <a:gd name="T0" fmla="*/ 0 w 252"/>
                <a:gd name="T1" fmla="*/ 23 h 192"/>
                <a:gd name="T2" fmla="*/ 11 w 252"/>
                <a:gd name="T3" fmla="*/ 57 h 192"/>
                <a:gd name="T4" fmla="*/ 36 w 252"/>
                <a:gd name="T5" fmla="*/ 74 h 192"/>
                <a:gd name="T6" fmla="*/ 81 w 252"/>
                <a:gd name="T7" fmla="*/ 88 h 192"/>
                <a:gd name="T8" fmla="*/ 83 w 252"/>
                <a:gd name="T9" fmla="*/ 105 h 192"/>
                <a:gd name="T10" fmla="*/ 57 w 252"/>
                <a:gd name="T11" fmla="*/ 118 h 192"/>
                <a:gd name="T12" fmla="*/ 93 w 252"/>
                <a:gd name="T13" fmla="*/ 166 h 192"/>
                <a:gd name="T14" fmla="*/ 148 w 252"/>
                <a:gd name="T15" fmla="*/ 192 h 192"/>
                <a:gd name="T16" fmla="*/ 176 w 252"/>
                <a:gd name="T17" fmla="*/ 192 h 192"/>
                <a:gd name="T18" fmla="*/ 199 w 252"/>
                <a:gd name="T19" fmla="*/ 175 h 192"/>
                <a:gd name="T20" fmla="*/ 150 w 252"/>
                <a:gd name="T21" fmla="*/ 175 h 192"/>
                <a:gd name="T22" fmla="*/ 127 w 252"/>
                <a:gd name="T23" fmla="*/ 154 h 192"/>
                <a:gd name="T24" fmla="*/ 140 w 252"/>
                <a:gd name="T25" fmla="*/ 154 h 192"/>
                <a:gd name="T26" fmla="*/ 152 w 252"/>
                <a:gd name="T27" fmla="*/ 164 h 192"/>
                <a:gd name="T28" fmla="*/ 182 w 252"/>
                <a:gd name="T29" fmla="*/ 164 h 192"/>
                <a:gd name="T30" fmla="*/ 201 w 252"/>
                <a:gd name="T31" fmla="*/ 141 h 192"/>
                <a:gd name="T32" fmla="*/ 230 w 252"/>
                <a:gd name="T33" fmla="*/ 158 h 192"/>
                <a:gd name="T34" fmla="*/ 252 w 252"/>
                <a:gd name="T35" fmla="*/ 156 h 192"/>
                <a:gd name="T36" fmla="*/ 233 w 252"/>
                <a:gd name="T37" fmla="*/ 124 h 192"/>
                <a:gd name="T38" fmla="*/ 182 w 252"/>
                <a:gd name="T39" fmla="*/ 130 h 192"/>
                <a:gd name="T40" fmla="*/ 135 w 252"/>
                <a:gd name="T41" fmla="*/ 126 h 192"/>
                <a:gd name="T42" fmla="*/ 108 w 252"/>
                <a:gd name="T43" fmla="*/ 112 h 192"/>
                <a:gd name="T44" fmla="*/ 110 w 252"/>
                <a:gd name="T45" fmla="*/ 80 h 192"/>
                <a:gd name="T46" fmla="*/ 55 w 252"/>
                <a:gd name="T47" fmla="*/ 57 h 192"/>
                <a:gd name="T48" fmla="*/ 43 w 252"/>
                <a:gd name="T49" fmla="*/ 33 h 192"/>
                <a:gd name="T50" fmla="*/ 38 w 252"/>
                <a:gd name="T51" fmla="*/ 0 h 192"/>
                <a:gd name="T52" fmla="*/ 0 w 252"/>
                <a:gd name="T53" fmla="*/ 23 h 192"/>
                <a:gd name="T54" fmla="*/ 0 w 252"/>
                <a:gd name="T55" fmla="*/ 2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192">
                  <a:moveTo>
                    <a:pt x="0" y="23"/>
                  </a:moveTo>
                  <a:lnTo>
                    <a:pt x="11" y="57"/>
                  </a:lnTo>
                  <a:lnTo>
                    <a:pt x="36" y="74"/>
                  </a:lnTo>
                  <a:lnTo>
                    <a:pt x="81" y="88"/>
                  </a:lnTo>
                  <a:lnTo>
                    <a:pt x="83" y="105"/>
                  </a:lnTo>
                  <a:lnTo>
                    <a:pt x="57" y="118"/>
                  </a:lnTo>
                  <a:lnTo>
                    <a:pt x="93" y="166"/>
                  </a:lnTo>
                  <a:lnTo>
                    <a:pt x="148" y="192"/>
                  </a:lnTo>
                  <a:lnTo>
                    <a:pt x="176" y="192"/>
                  </a:lnTo>
                  <a:lnTo>
                    <a:pt x="199" y="175"/>
                  </a:lnTo>
                  <a:lnTo>
                    <a:pt x="150" y="175"/>
                  </a:lnTo>
                  <a:lnTo>
                    <a:pt x="127" y="154"/>
                  </a:lnTo>
                  <a:lnTo>
                    <a:pt x="140" y="154"/>
                  </a:lnTo>
                  <a:lnTo>
                    <a:pt x="152" y="164"/>
                  </a:lnTo>
                  <a:lnTo>
                    <a:pt x="182" y="164"/>
                  </a:lnTo>
                  <a:lnTo>
                    <a:pt x="201" y="141"/>
                  </a:lnTo>
                  <a:lnTo>
                    <a:pt x="230" y="158"/>
                  </a:lnTo>
                  <a:lnTo>
                    <a:pt x="252" y="156"/>
                  </a:lnTo>
                  <a:lnTo>
                    <a:pt x="233" y="124"/>
                  </a:lnTo>
                  <a:lnTo>
                    <a:pt x="182" y="130"/>
                  </a:lnTo>
                  <a:lnTo>
                    <a:pt x="135" y="126"/>
                  </a:lnTo>
                  <a:lnTo>
                    <a:pt x="108" y="112"/>
                  </a:lnTo>
                  <a:lnTo>
                    <a:pt x="110" y="80"/>
                  </a:lnTo>
                  <a:lnTo>
                    <a:pt x="55" y="57"/>
                  </a:lnTo>
                  <a:lnTo>
                    <a:pt x="43" y="33"/>
                  </a:lnTo>
                  <a:lnTo>
                    <a:pt x="38" y="0"/>
                  </a:lnTo>
                  <a:lnTo>
                    <a:pt x="0" y="23"/>
                  </a:lnTo>
                  <a:lnTo>
                    <a:pt x="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4" name="Freeform 60"/>
            <p:cNvSpPr>
              <a:spLocks/>
            </p:cNvSpPr>
            <p:nvPr/>
          </p:nvSpPr>
          <p:spPr bwMode="auto">
            <a:xfrm>
              <a:off x="1951" y="1441"/>
              <a:ext cx="107" cy="59"/>
            </a:xfrm>
            <a:custGeom>
              <a:avLst/>
              <a:gdLst>
                <a:gd name="T0" fmla="*/ 8 w 215"/>
                <a:gd name="T1" fmla="*/ 44 h 118"/>
                <a:gd name="T2" fmla="*/ 42 w 215"/>
                <a:gd name="T3" fmla="*/ 46 h 118"/>
                <a:gd name="T4" fmla="*/ 97 w 215"/>
                <a:gd name="T5" fmla="*/ 78 h 118"/>
                <a:gd name="T6" fmla="*/ 139 w 215"/>
                <a:gd name="T7" fmla="*/ 78 h 118"/>
                <a:gd name="T8" fmla="*/ 143 w 215"/>
                <a:gd name="T9" fmla="*/ 34 h 118"/>
                <a:gd name="T10" fmla="*/ 133 w 215"/>
                <a:gd name="T11" fmla="*/ 11 h 118"/>
                <a:gd name="T12" fmla="*/ 156 w 215"/>
                <a:gd name="T13" fmla="*/ 21 h 118"/>
                <a:gd name="T14" fmla="*/ 183 w 215"/>
                <a:gd name="T15" fmla="*/ 21 h 118"/>
                <a:gd name="T16" fmla="*/ 211 w 215"/>
                <a:gd name="T17" fmla="*/ 0 h 118"/>
                <a:gd name="T18" fmla="*/ 215 w 215"/>
                <a:gd name="T19" fmla="*/ 36 h 118"/>
                <a:gd name="T20" fmla="*/ 194 w 215"/>
                <a:gd name="T21" fmla="*/ 53 h 118"/>
                <a:gd name="T22" fmla="*/ 169 w 215"/>
                <a:gd name="T23" fmla="*/ 53 h 118"/>
                <a:gd name="T24" fmla="*/ 150 w 215"/>
                <a:gd name="T25" fmla="*/ 93 h 118"/>
                <a:gd name="T26" fmla="*/ 154 w 215"/>
                <a:gd name="T27" fmla="*/ 118 h 118"/>
                <a:gd name="T28" fmla="*/ 126 w 215"/>
                <a:gd name="T29" fmla="*/ 103 h 118"/>
                <a:gd name="T30" fmla="*/ 116 w 215"/>
                <a:gd name="T31" fmla="*/ 110 h 118"/>
                <a:gd name="T32" fmla="*/ 80 w 215"/>
                <a:gd name="T33" fmla="*/ 108 h 118"/>
                <a:gd name="T34" fmla="*/ 61 w 215"/>
                <a:gd name="T35" fmla="*/ 91 h 118"/>
                <a:gd name="T36" fmla="*/ 36 w 215"/>
                <a:gd name="T37" fmla="*/ 89 h 118"/>
                <a:gd name="T38" fmla="*/ 29 w 215"/>
                <a:gd name="T39" fmla="*/ 112 h 118"/>
                <a:gd name="T40" fmla="*/ 0 w 215"/>
                <a:gd name="T41" fmla="*/ 63 h 118"/>
                <a:gd name="T42" fmla="*/ 8 w 215"/>
                <a:gd name="T43" fmla="*/ 44 h 118"/>
                <a:gd name="T44" fmla="*/ 8 w 215"/>
                <a:gd name="T45" fmla="*/ 4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118">
                  <a:moveTo>
                    <a:pt x="8" y="44"/>
                  </a:moveTo>
                  <a:lnTo>
                    <a:pt x="42" y="46"/>
                  </a:lnTo>
                  <a:lnTo>
                    <a:pt x="97" y="78"/>
                  </a:lnTo>
                  <a:lnTo>
                    <a:pt x="139" y="78"/>
                  </a:lnTo>
                  <a:lnTo>
                    <a:pt x="143" y="34"/>
                  </a:lnTo>
                  <a:lnTo>
                    <a:pt x="133" y="11"/>
                  </a:lnTo>
                  <a:lnTo>
                    <a:pt x="156" y="21"/>
                  </a:lnTo>
                  <a:lnTo>
                    <a:pt x="183" y="21"/>
                  </a:lnTo>
                  <a:lnTo>
                    <a:pt x="211" y="0"/>
                  </a:lnTo>
                  <a:lnTo>
                    <a:pt x="215" y="36"/>
                  </a:lnTo>
                  <a:lnTo>
                    <a:pt x="194" y="53"/>
                  </a:lnTo>
                  <a:lnTo>
                    <a:pt x="169" y="53"/>
                  </a:lnTo>
                  <a:lnTo>
                    <a:pt x="150" y="93"/>
                  </a:lnTo>
                  <a:lnTo>
                    <a:pt x="154" y="118"/>
                  </a:lnTo>
                  <a:lnTo>
                    <a:pt x="126" y="103"/>
                  </a:lnTo>
                  <a:lnTo>
                    <a:pt x="116" y="110"/>
                  </a:lnTo>
                  <a:lnTo>
                    <a:pt x="80" y="108"/>
                  </a:lnTo>
                  <a:lnTo>
                    <a:pt x="61" y="91"/>
                  </a:lnTo>
                  <a:lnTo>
                    <a:pt x="36" y="89"/>
                  </a:lnTo>
                  <a:lnTo>
                    <a:pt x="29" y="112"/>
                  </a:lnTo>
                  <a:lnTo>
                    <a:pt x="0" y="63"/>
                  </a:lnTo>
                  <a:lnTo>
                    <a:pt x="8" y="44"/>
                  </a:lnTo>
                  <a:lnTo>
                    <a:pt x="8"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5" name="Freeform 61"/>
            <p:cNvSpPr>
              <a:spLocks/>
            </p:cNvSpPr>
            <p:nvPr/>
          </p:nvSpPr>
          <p:spPr bwMode="auto">
            <a:xfrm>
              <a:off x="1796" y="1620"/>
              <a:ext cx="19" cy="20"/>
            </a:xfrm>
            <a:custGeom>
              <a:avLst/>
              <a:gdLst>
                <a:gd name="T0" fmla="*/ 29 w 38"/>
                <a:gd name="T1" fmla="*/ 0 h 40"/>
                <a:gd name="T2" fmla="*/ 38 w 38"/>
                <a:gd name="T3" fmla="*/ 29 h 40"/>
                <a:gd name="T4" fmla="*/ 0 w 38"/>
                <a:gd name="T5" fmla="*/ 40 h 40"/>
                <a:gd name="T6" fmla="*/ 2 w 38"/>
                <a:gd name="T7" fmla="*/ 18 h 40"/>
                <a:gd name="T8" fmla="*/ 29 w 38"/>
                <a:gd name="T9" fmla="*/ 0 h 40"/>
                <a:gd name="T10" fmla="*/ 29 w 38"/>
                <a:gd name="T11" fmla="*/ 0 h 40"/>
              </a:gdLst>
              <a:ahLst/>
              <a:cxnLst>
                <a:cxn ang="0">
                  <a:pos x="T0" y="T1"/>
                </a:cxn>
                <a:cxn ang="0">
                  <a:pos x="T2" y="T3"/>
                </a:cxn>
                <a:cxn ang="0">
                  <a:pos x="T4" y="T5"/>
                </a:cxn>
                <a:cxn ang="0">
                  <a:pos x="T6" y="T7"/>
                </a:cxn>
                <a:cxn ang="0">
                  <a:pos x="T8" y="T9"/>
                </a:cxn>
                <a:cxn ang="0">
                  <a:pos x="T10" y="T11"/>
                </a:cxn>
              </a:cxnLst>
              <a:rect l="0" t="0" r="r" b="b"/>
              <a:pathLst>
                <a:path w="38" h="40">
                  <a:moveTo>
                    <a:pt x="29" y="0"/>
                  </a:moveTo>
                  <a:lnTo>
                    <a:pt x="38" y="29"/>
                  </a:lnTo>
                  <a:lnTo>
                    <a:pt x="0" y="40"/>
                  </a:lnTo>
                  <a:lnTo>
                    <a:pt x="2" y="18"/>
                  </a:lnTo>
                  <a:lnTo>
                    <a:pt x="29" y="0"/>
                  </a:lnTo>
                  <a:lnTo>
                    <a:pt x="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6" name="Freeform 62"/>
            <p:cNvSpPr>
              <a:spLocks/>
            </p:cNvSpPr>
            <p:nvPr/>
          </p:nvSpPr>
          <p:spPr bwMode="auto">
            <a:xfrm>
              <a:off x="1803" y="1629"/>
              <a:ext cx="151" cy="26"/>
            </a:xfrm>
            <a:custGeom>
              <a:avLst/>
              <a:gdLst>
                <a:gd name="T0" fmla="*/ 19 w 303"/>
                <a:gd name="T1" fmla="*/ 0 h 53"/>
                <a:gd name="T2" fmla="*/ 80 w 303"/>
                <a:gd name="T3" fmla="*/ 5 h 53"/>
                <a:gd name="T4" fmla="*/ 134 w 303"/>
                <a:gd name="T5" fmla="*/ 5 h 53"/>
                <a:gd name="T6" fmla="*/ 185 w 303"/>
                <a:gd name="T7" fmla="*/ 26 h 53"/>
                <a:gd name="T8" fmla="*/ 246 w 303"/>
                <a:gd name="T9" fmla="*/ 20 h 53"/>
                <a:gd name="T10" fmla="*/ 280 w 303"/>
                <a:gd name="T11" fmla="*/ 38 h 53"/>
                <a:gd name="T12" fmla="*/ 303 w 303"/>
                <a:gd name="T13" fmla="*/ 30 h 53"/>
                <a:gd name="T14" fmla="*/ 299 w 303"/>
                <a:gd name="T15" fmla="*/ 51 h 53"/>
                <a:gd name="T16" fmla="*/ 270 w 303"/>
                <a:gd name="T17" fmla="*/ 45 h 53"/>
                <a:gd name="T18" fmla="*/ 202 w 303"/>
                <a:gd name="T19" fmla="*/ 43 h 53"/>
                <a:gd name="T20" fmla="*/ 185 w 303"/>
                <a:gd name="T21" fmla="*/ 49 h 53"/>
                <a:gd name="T22" fmla="*/ 134 w 303"/>
                <a:gd name="T23" fmla="*/ 30 h 53"/>
                <a:gd name="T24" fmla="*/ 82 w 303"/>
                <a:gd name="T25" fmla="*/ 26 h 53"/>
                <a:gd name="T26" fmla="*/ 82 w 303"/>
                <a:gd name="T27" fmla="*/ 53 h 53"/>
                <a:gd name="T28" fmla="*/ 21 w 303"/>
                <a:gd name="T29" fmla="*/ 19 h 53"/>
                <a:gd name="T30" fmla="*/ 0 w 303"/>
                <a:gd name="T31" fmla="*/ 11 h 53"/>
                <a:gd name="T32" fmla="*/ 19 w 303"/>
                <a:gd name="T33" fmla="*/ 0 h 53"/>
                <a:gd name="T34" fmla="*/ 19 w 303"/>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3">
                  <a:moveTo>
                    <a:pt x="19" y="0"/>
                  </a:moveTo>
                  <a:lnTo>
                    <a:pt x="80" y="5"/>
                  </a:lnTo>
                  <a:lnTo>
                    <a:pt x="134" y="5"/>
                  </a:lnTo>
                  <a:lnTo>
                    <a:pt x="185" y="26"/>
                  </a:lnTo>
                  <a:lnTo>
                    <a:pt x="246" y="20"/>
                  </a:lnTo>
                  <a:lnTo>
                    <a:pt x="280" y="38"/>
                  </a:lnTo>
                  <a:lnTo>
                    <a:pt x="303" y="30"/>
                  </a:lnTo>
                  <a:lnTo>
                    <a:pt x="299" y="51"/>
                  </a:lnTo>
                  <a:lnTo>
                    <a:pt x="270" y="45"/>
                  </a:lnTo>
                  <a:lnTo>
                    <a:pt x="202" y="43"/>
                  </a:lnTo>
                  <a:lnTo>
                    <a:pt x="185" y="49"/>
                  </a:lnTo>
                  <a:lnTo>
                    <a:pt x="134" y="30"/>
                  </a:lnTo>
                  <a:lnTo>
                    <a:pt x="82" y="26"/>
                  </a:lnTo>
                  <a:lnTo>
                    <a:pt x="82" y="53"/>
                  </a:lnTo>
                  <a:lnTo>
                    <a:pt x="21" y="19"/>
                  </a:lnTo>
                  <a:lnTo>
                    <a:pt x="0" y="11"/>
                  </a:lnTo>
                  <a:lnTo>
                    <a:pt x="19" y="0"/>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7" name="Freeform 63"/>
            <p:cNvSpPr>
              <a:spLocks/>
            </p:cNvSpPr>
            <p:nvPr/>
          </p:nvSpPr>
          <p:spPr bwMode="auto">
            <a:xfrm>
              <a:off x="1865" y="1647"/>
              <a:ext cx="73" cy="25"/>
            </a:xfrm>
            <a:custGeom>
              <a:avLst/>
              <a:gdLst>
                <a:gd name="T0" fmla="*/ 116 w 146"/>
                <a:gd name="T1" fmla="*/ 5 h 51"/>
                <a:gd name="T2" fmla="*/ 114 w 146"/>
                <a:gd name="T3" fmla="*/ 22 h 51"/>
                <a:gd name="T4" fmla="*/ 80 w 146"/>
                <a:gd name="T5" fmla="*/ 41 h 51"/>
                <a:gd name="T6" fmla="*/ 0 w 146"/>
                <a:gd name="T7" fmla="*/ 40 h 51"/>
                <a:gd name="T8" fmla="*/ 40 w 146"/>
                <a:gd name="T9" fmla="*/ 51 h 51"/>
                <a:gd name="T10" fmla="*/ 86 w 146"/>
                <a:gd name="T11" fmla="*/ 51 h 51"/>
                <a:gd name="T12" fmla="*/ 127 w 146"/>
                <a:gd name="T13" fmla="*/ 32 h 51"/>
                <a:gd name="T14" fmla="*/ 146 w 146"/>
                <a:gd name="T15" fmla="*/ 3 h 51"/>
                <a:gd name="T16" fmla="*/ 133 w 146"/>
                <a:gd name="T17" fmla="*/ 0 h 51"/>
                <a:gd name="T18" fmla="*/ 116 w 146"/>
                <a:gd name="T19" fmla="*/ 5 h 51"/>
                <a:gd name="T20" fmla="*/ 116 w 146"/>
                <a:gd name="T21"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51">
                  <a:moveTo>
                    <a:pt x="116" y="5"/>
                  </a:moveTo>
                  <a:lnTo>
                    <a:pt x="114" y="22"/>
                  </a:lnTo>
                  <a:lnTo>
                    <a:pt x="80" y="41"/>
                  </a:lnTo>
                  <a:lnTo>
                    <a:pt x="0" y="40"/>
                  </a:lnTo>
                  <a:lnTo>
                    <a:pt x="40" y="51"/>
                  </a:lnTo>
                  <a:lnTo>
                    <a:pt x="86" y="51"/>
                  </a:lnTo>
                  <a:lnTo>
                    <a:pt x="127" y="32"/>
                  </a:lnTo>
                  <a:lnTo>
                    <a:pt x="146" y="3"/>
                  </a:lnTo>
                  <a:lnTo>
                    <a:pt x="133" y="0"/>
                  </a:lnTo>
                  <a:lnTo>
                    <a:pt x="116" y="5"/>
                  </a:lnTo>
                  <a:lnTo>
                    <a:pt x="11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8" name="Freeform 64"/>
            <p:cNvSpPr>
              <a:spLocks/>
            </p:cNvSpPr>
            <p:nvPr/>
          </p:nvSpPr>
          <p:spPr bwMode="auto">
            <a:xfrm>
              <a:off x="1620" y="1042"/>
              <a:ext cx="336" cy="303"/>
            </a:xfrm>
            <a:custGeom>
              <a:avLst/>
              <a:gdLst>
                <a:gd name="T0" fmla="*/ 0 w 674"/>
                <a:gd name="T1" fmla="*/ 187 h 605"/>
                <a:gd name="T2" fmla="*/ 137 w 674"/>
                <a:gd name="T3" fmla="*/ 88 h 605"/>
                <a:gd name="T4" fmla="*/ 231 w 674"/>
                <a:gd name="T5" fmla="*/ 84 h 605"/>
                <a:gd name="T6" fmla="*/ 324 w 674"/>
                <a:gd name="T7" fmla="*/ 0 h 605"/>
                <a:gd name="T8" fmla="*/ 529 w 674"/>
                <a:gd name="T9" fmla="*/ 16 h 605"/>
                <a:gd name="T10" fmla="*/ 396 w 674"/>
                <a:gd name="T11" fmla="*/ 52 h 605"/>
                <a:gd name="T12" fmla="*/ 360 w 674"/>
                <a:gd name="T13" fmla="*/ 109 h 605"/>
                <a:gd name="T14" fmla="*/ 493 w 674"/>
                <a:gd name="T15" fmla="*/ 116 h 605"/>
                <a:gd name="T16" fmla="*/ 404 w 674"/>
                <a:gd name="T17" fmla="*/ 187 h 605"/>
                <a:gd name="T18" fmla="*/ 655 w 674"/>
                <a:gd name="T19" fmla="*/ 242 h 605"/>
                <a:gd name="T20" fmla="*/ 605 w 674"/>
                <a:gd name="T21" fmla="*/ 307 h 605"/>
                <a:gd name="T22" fmla="*/ 666 w 674"/>
                <a:gd name="T23" fmla="*/ 459 h 605"/>
                <a:gd name="T24" fmla="*/ 674 w 674"/>
                <a:gd name="T25" fmla="*/ 605 h 605"/>
                <a:gd name="T26" fmla="*/ 575 w 674"/>
                <a:gd name="T27" fmla="*/ 386 h 605"/>
                <a:gd name="T28" fmla="*/ 432 w 674"/>
                <a:gd name="T29" fmla="*/ 303 h 605"/>
                <a:gd name="T30" fmla="*/ 348 w 674"/>
                <a:gd name="T31" fmla="*/ 295 h 605"/>
                <a:gd name="T32" fmla="*/ 375 w 674"/>
                <a:gd name="T33" fmla="*/ 227 h 605"/>
                <a:gd name="T34" fmla="*/ 339 w 674"/>
                <a:gd name="T35" fmla="*/ 253 h 605"/>
                <a:gd name="T36" fmla="*/ 240 w 674"/>
                <a:gd name="T37" fmla="*/ 137 h 605"/>
                <a:gd name="T38" fmla="*/ 147 w 674"/>
                <a:gd name="T39" fmla="*/ 154 h 605"/>
                <a:gd name="T40" fmla="*/ 147 w 674"/>
                <a:gd name="T41" fmla="*/ 113 h 605"/>
                <a:gd name="T42" fmla="*/ 0 w 674"/>
                <a:gd name="T43" fmla="*/ 187 h 605"/>
                <a:gd name="T44" fmla="*/ 0 w 674"/>
                <a:gd name="T45" fmla="*/ 18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4" h="605">
                  <a:moveTo>
                    <a:pt x="0" y="187"/>
                  </a:moveTo>
                  <a:lnTo>
                    <a:pt x="137" y="88"/>
                  </a:lnTo>
                  <a:lnTo>
                    <a:pt x="231" y="84"/>
                  </a:lnTo>
                  <a:lnTo>
                    <a:pt x="324" y="0"/>
                  </a:lnTo>
                  <a:lnTo>
                    <a:pt x="529" y="16"/>
                  </a:lnTo>
                  <a:lnTo>
                    <a:pt x="396" y="52"/>
                  </a:lnTo>
                  <a:lnTo>
                    <a:pt x="360" y="109"/>
                  </a:lnTo>
                  <a:lnTo>
                    <a:pt x="493" y="116"/>
                  </a:lnTo>
                  <a:lnTo>
                    <a:pt x="404" y="187"/>
                  </a:lnTo>
                  <a:lnTo>
                    <a:pt x="655" y="242"/>
                  </a:lnTo>
                  <a:lnTo>
                    <a:pt x="605" y="307"/>
                  </a:lnTo>
                  <a:lnTo>
                    <a:pt x="666" y="459"/>
                  </a:lnTo>
                  <a:lnTo>
                    <a:pt x="674" y="605"/>
                  </a:lnTo>
                  <a:lnTo>
                    <a:pt x="575" y="386"/>
                  </a:lnTo>
                  <a:lnTo>
                    <a:pt x="432" y="303"/>
                  </a:lnTo>
                  <a:lnTo>
                    <a:pt x="348" y="295"/>
                  </a:lnTo>
                  <a:lnTo>
                    <a:pt x="375" y="227"/>
                  </a:lnTo>
                  <a:lnTo>
                    <a:pt x="339" y="253"/>
                  </a:lnTo>
                  <a:lnTo>
                    <a:pt x="240" y="137"/>
                  </a:lnTo>
                  <a:lnTo>
                    <a:pt x="147" y="154"/>
                  </a:lnTo>
                  <a:lnTo>
                    <a:pt x="147" y="113"/>
                  </a:lnTo>
                  <a:lnTo>
                    <a:pt x="0" y="187"/>
                  </a:lnTo>
                  <a:lnTo>
                    <a:pt x="0" y="1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29" name="Freeform 65"/>
            <p:cNvSpPr>
              <a:spLocks/>
            </p:cNvSpPr>
            <p:nvPr/>
          </p:nvSpPr>
          <p:spPr bwMode="auto">
            <a:xfrm>
              <a:off x="1537" y="1153"/>
              <a:ext cx="244" cy="368"/>
            </a:xfrm>
            <a:custGeom>
              <a:avLst/>
              <a:gdLst>
                <a:gd name="T0" fmla="*/ 489 w 489"/>
                <a:gd name="T1" fmla="*/ 95 h 736"/>
                <a:gd name="T2" fmla="*/ 416 w 489"/>
                <a:gd name="T3" fmla="*/ 148 h 736"/>
                <a:gd name="T4" fmla="*/ 339 w 489"/>
                <a:gd name="T5" fmla="*/ 346 h 736"/>
                <a:gd name="T6" fmla="*/ 145 w 489"/>
                <a:gd name="T7" fmla="*/ 576 h 736"/>
                <a:gd name="T8" fmla="*/ 0 w 489"/>
                <a:gd name="T9" fmla="*/ 736 h 736"/>
                <a:gd name="T10" fmla="*/ 316 w 489"/>
                <a:gd name="T11" fmla="*/ 173 h 736"/>
                <a:gd name="T12" fmla="*/ 137 w 489"/>
                <a:gd name="T13" fmla="*/ 285 h 736"/>
                <a:gd name="T14" fmla="*/ 230 w 489"/>
                <a:gd name="T15" fmla="*/ 104 h 736"/>
                <a:gd name="T16" fmla="*/ 392 w 489"/>
                <a:gd name="T17" fmla="*/ 0 h 736"/>
                <a:gd name="T18" fmla="*/ 472 w 489"/>
                <a:gd name="T19" fmla="*/ 30 h 736"/>
                <a:gd name="T20" fmla="*/ 489 w 489"/>
                <a:gd name="T21" fmla="*/ 95 h 736"/>
                <a:gd name="T22" fmla="*/ 489 w 489"/>
                <a:gd name="T23" fmla="*/ 95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9" h="736">
                  <a:moveTo>
                    <a:pt x="489" y="95"/>
                  </a:moveTo>
                  <a:lnTo>
                    <a:pt x="416" y="148"/>
                  </a:lnTo>
                  <a:lnTo>
                    <a:pt x="339" y="346"/>
                  </a:lnTo>
                  <a:lnTo>
                    <a:pt x="145" y="576"/>
                  </a:lnTo>
                  <a:lnTo>
                    <a:pt x="0" y="736"/>
                  </a:lnTo>
                  <a:lnTo>
                    <a:pt x="316" y="173"/>
                  </a:lnTo>
                  <a:lnTo>
                    <a:pt x="137" y="285"/>
                  </a:lnTo>
                  <a:lnTo>
                    <a:pt x="230" y="104"/>
                  </a:lnTo>
                  <a:lnTo>
                    <a:pt x="392" y="0"/>
                  </a:lnTo>
                  <a:lnTo>
                    <a:pt x="472" y="30"/>
                  </a:lnTo>
                  <a:lnTo>
                    <a:pt x="489" y="95"/>
                  </a:lnTo>
                  <a:lnTo>
                    <a:pt x="489"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0" name="Freeform 66"/>
            <p:cNvSpPr>
              <a:spLocks/>
            </p:cNvSpPr>
            <p:nvPr/>
          </p:nvSpPr>
          <p:spPr bwMode="auto">
            <a:xfrm>
              <a:off x="1539" y="1346"/>
              <a:ext cx="335" cy="469"/>
            </a:xfrm>
            <a:custGeom>
              <a:avLst/>
              <a:gdLst>
                <a:gd name="T0" fmla="*/ 276 w 669"/>
                <a:gd name="T1" fmla="*/ 4 h 937"/>
                <a:gd name="T2" fmla="*/ 255 w 669"/>
                <a:gd name="T3" fmla="*/ 306 h 937"/>
                <a:gd name="T4" fmla="*/ 319 w 669"/>
                <a:gd name="T5" fmla="*/ 431 h 937"/>
                <a:gd name="T6" fmla="*/ 230 w 669"/>
                <a:gd name="T7" fmla="*/ 342 h 937"/>
                <a:gd name="T8" fmla="*/ 167 w 669"/>
                <a:gd name="T9" fmla="*/ 334 h 937"/>
                <a:gd name="T10" fmla="*/ 146 w 669"/>
                <a:gd name="T11" fmla="*/ 407 h 937"/>
                <a:gd name="T12" fmla="*/ 179 w 669"/>
                <a:gd name="T13" fmla="*/ 468 h 937"/>
                <a:gd name="T14" fmla="*/ 226 w 669"/>
                <a:gd name="T15" fmla="*/ 462 h 937"/>
                <a:gd name="T16" fmla="*/ 230 w 669"/>
                <a:gd name="T17" fmla="*/ 382 h 937"/>
                <a:gd name="T18" fmla="*/ 247 w 669"/>
                <a:gd name="T19" fmla="*/ 447 h 937"/>
                <a:gd name="T20" fmla="*/ 247 w 669"/>
                <a:gd name="T21" fmla="*/ 504 h 937"/>
                <a:gd name="T22" fmla="*/ 355 w 669"/>
                <a:gd name="T23" fmla="*/ 732 h 937"/>
                <a:gd name="T24" fmla="*/ 509 w 669"/>
                <a:gd name="T25" fmla="*/ 821 h 937"/>
                <a:gd name="T26" fmla="*/ 669 w 669"/>
                <a:gd name="T27" fmla="*/ 842 h 937"/>
                <a:gd name="T28" fmla="*/ 549 w 669"/>
                <a:gd name="T29" fmla="*/ 897 h 937"/>
                <a:gd name="T30" fmla="*/ 331 w 669"/>
                <a:gd name="T31" fmla="*/ 865 h 937"/>
                <a:gd name="T32" fmla="*/ 335 w 669"/>
                <a:gd name="T33" fmla="*/ 937 h 937"/>
                <a:gd name="T34" fmla="*/ 219 w 669"/>
                <a:gd name="T35" fmla="*/ 793 h 937"/>
                <a:gd name="T36" fmla="*/ 146 w 669"/>
                <a:gd name="T37" fmla="*/ 515 h 937"/>
                <a:gd name="T38" fmla="*/ 154 w 669"/>
                <a:gd name="T39" fmla="*/ 764 h 937"/>
                <a:gd name="T40" fmla="*/ 190 w 669"/>
                <a:gd name="T41" fmla="*/ 893 h 937"/>
                <a:gd name="T42" fmla="*/ 0 w 669"/>
                <a:gd name="T43" fmla="*/ 798 h 937"/>
                <a:gd name="T44" fmla="*/ 68 w 669"/>
                <a:gd name="T45" fmla="*/ 789 h 937"/>
                <a:gd name="T46" fmla="*/ 135 w 669"/>
                <a:gd name="T47" fmla="*/ 836 h 937"/>
                <a:gd name="T48" fmla="*/ 93 w 669"/>
                <a:gd name="T49" fmla="*/ 688 h 937"/>
                <a:gd name="T50" fmla="*/ 125 w 669"/>
                <a:gd name="T51" fmla="*/ 325 h 937"/>
                <a:gd name="T52" fmla="*/ 243 w 669"/>
                <a:gd name="T53" fmla="*/ 0 h 937"/>
                <a:gd name="T54" fmla="*/ 276 w 669"/>
                <a:gd name="T55" fmla="*/ 4 h 937"/>
                <a:gd name="T56" fmla="*/ 276 w 669"/>
                <a:gd name="T57" fmla="*/ 4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9" h="937">
                  <a:moveTo>
                    <a:pt x="276" y="4"/>
                  </a:moveTo>
                  <a:lnTo>
                    <a:pt x="255" y="306"/>
                  </a:lnTo>
                  <a:lnTo>
                    <a:pt x="319" y="431"/>
                  </a:lnTo>
                  <a:lnTo>
                    <a:pt x="230" y="342"/>
                  </a:lnTo>
                  <a:lnTo>
                    <a:pt x="167" y="334"/>
                  </a:lnTo>
                  <a:lnTo>
                    <a:pt x="146" y="407"/>
                  </a:lnTo>
                  <a:lnTo>
                    <a:pt x="179" y="468"/>
                  </a:lnTo>
                  <a:lnTo>
                    <a:pt x="226" y="462"/>
                  </a:lnTo>
                  <a:lnTo>
                    <a:pt x="230" y="382"/>
                  </a:lnTo>
                  <a:lnTo>
                    <a:pt x="247" y="447"/>
                  </a:lnTo>
                  <a:lnTo>
                    <a:pt x="247" y="504"/>
                  </a:lnTo>
                  <a:lnTo>
                    <a:pt x="355" y="732"/>
                  </a:lnTo>
                  <a:lnTo>
                    <a:pt x="509" y="821"/>
                  </a:lnTo>
                  <a:lnTo>
                    <a:pt x="669" y="842"/>
                  </a:lnTo>
                  <a:lnTo>
                    <a:pt x="549" y="897"/>
                  </a:lnTo>
                  <a:lnTo>
                    <a:pt x="331" y="865"/>
                  </a:lnTo>
                  <a:lnTo>
                    <a:pt x="335" y="937"/>
                  </a:lnTo>
                  <a:lnTo>
                    <a:pt x="219" y="793"/>
                  </a:lnTo>
                  <a:lnTo>
                    <a:pt x="146" y="515"/>
                  </a:lnTo>
                  <a:lnTo>
                    <a:pt x="154" y="764"/>
                  </a:lnTo>
                  <a:lnTo>
                    <a:pt x="190" y="893"/>
                  </a:lnTo>
                  <a:lnTo>
                    <a:pt x="0" y="798"/>
                  </a:lnTo>
                  <a:lnTo>
                    <a:pt x="68" y="789"/>
                  </a:lnTo>
                  <a:lnTo>
                    <a:pt x="135" y="836"/>
                  </a:lnTo>
                  <a:lnTo>
                    <a:pt x="93" y="688"/>
                  </a:lnTo>
                  <a:lnTo>
                    <a:pt x="125" y="325"/>
                  </a:lnTo>
                  <a:lnTo>
                    <a:pt x="243" y="0"/>
                  </a:lnTo>
                  <a:lnTo>
                    <a:pt x="276" y="4"/>
                  </a:lnTo>
                  <a:lnTo>
                    <a:pt x="27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1" name="Freeform 67"/>
            <p:cNvSpPr>
              <a:spLocks/>
            </p:cNvSpPr>
            <p:nvPr/>
          </p:nvSpPr>
          <p:spPr bwMode="auto">
            <a:xfrm>
              <a:off x="1310" y="1147"/>
              <a:ext cx="294" cy="660"/>
            </a:xfrm>
            <a:custGeom>
              <a:avLst/>
              <a:gdLst>
                <a:gd name="T0" fmla="*/ 587 w 587"/>
                <a:gd name="T1" fmla="*/ 0 h 1321"/>
                <a:gd name="T2" fmla="*/ 426 w 587"/>
                <a:gd name="T3" fmla="*/ 216 h 1321"/>
                <a:gd name="T4" fmla="*/ 249 w 587"/>
                <a:gd name="T5" fmla="*/ 838 h 1321"/>
                <a:gd name="T6" fmla="*/ 133 w 587"/>
                <a:gd name="T7" fmla="*/ 1112 h 1321"/>
                <a:gd name="T8" fmla="*/ 0 w 587"/>
                <a:gd name="T9" fmla="*/ 1321 h 1321"/>
                <a:gd name="T10" fmla="*/ 104 w 587"/>
                <a:gd name="T11" fmla="*/ 1313 h 1321"/>
                <a:gd name="T12" fmla="*/ 197 w 587"/>
                <a:gd name="T13" fmla="*/ 1091 h 1321"/>
                <a:gd name="T14" fmla="*/ 367 w 587"/>
                <a:gd name="T15" fmla="*/ 600 h 1321"/>
                <a:gd name="T16" fmla="*/ 492 w 587"/>
                <a:gd name="T17" fmla="*/ 161 h 1321"/>
                <a:gd name="T18" fmla="*/ 587 w 587"/>
                <a:gd name="T19" fmla="*/ 0 h 1321"/>
                <a:gd name="T20" fmla="*/ 587 w 587"/>
                <a:gd name="T21" fmla="*/ 0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7" h="1321">
                  <a:moveTo>
                    <a:pt x="587" y="0"/>
                  </a:moveTo>
                  <a:lnTo>
                    <a:pt x="426" y="216"/>
                  </a:lnTo>
                  <a:lnTo>
                    <a:pt x="249" y="838"/>
                  </a:lnTo>
                  <a:lnTo>
                    <a:pt x="133" y="1112"/>
                  </a:lnTo>
                  <a:lnTo>
                    <a:pt x="0" y="1321"/>
                  </a:lnTo>
                  <a:lnTo>
                    <a:pt x="104" y="1313"/>
                  </a:lnTo>
                  <a:lnTo>
                    <a:pt x="197" y="1091"/>
                  </a:lnTo>
                  <a:lnTo>
                    <a:pt x="367" y="600"/>
                  </a:lnTo>
                  <a:lnTo>
                    <a:pt x="492" y="161"/>
                  </a:lnTo>
                  <a:lnTo>
                    <a:pt x="587" y="0"/>
                  </a:lnTo>
                  <a:lnTo>
                    <a:pt x="58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2" name="Freeform 68"/>
            <p:cNvSpPr>
              <a:spLocks/>
            </p:cNvSpPr>
            <p:nvPr/>
          </p:nvSpPr>
          <p:spPr bwMode="auto">
            <a:xfrm>
              <a:off x="1467" y="1640"/>
              <a:ext cx="52" cy="117"/>
            </a:xfrm>
            <a:custGeom>
              <a:avLst/>
              <a:gdLst>
                <a:gd name="T0" fmla="*/ 105 w 105"/>
                <a:gd name="T1" fmla="*/ 183 h 234"/>
                <a:gd name="T2" fmla="*/ 65 w 105"/>
                <a:gd name="T3" fmla="*/ 97 h 234"/>
                <a:gd name="T4" fmla="*/ 61 w 105"/>
                <a:gd name="T5" fmla="*/ 0 h 234"/>
                <a:gd name="T6" fmla="*/ 0 w 105"/>
                <a:gd name="T7" fmla="*/ 234 h 234"/>
                <a:gd name="T8" fmla="*/ 105 w 105"/>
                <a:gd name="T9" fmla="*/ 183 h 234"/>
                <a:gd name="T10" fmla="*/ 105 w 105"/>
                <a:gd name="T11" fmla="*/ 183 h 234"/>
              </a:gdLst>
              <a:ahLst/>
              <a:cxnLst>
                <a:cxn ang="0">
                  <a:pos x="T0" y="T1"/>
                </a:cxn>
                <a:cxn ang="0">
                  <a:pos x="T2" y="T3"/>
                </a:cxn>
                <a:cxn ang="0">
                  <a:pos x="T4" y="T5"/>
                </a:cxn>
                <a:cxn ang="0">
                  <a:pos x="T6" y="T7"/>
                </a:cxn>
                <a:cxn ang="0">
                  <a:pos x="T8" y="T9"/>
                </a:cxn>
                <a:cxn ang="0">
                  <a:pos x="T10" y="T11"/>
                </a:cxn>
              </a:cxnLst>
              <a:rect l="0" t="0" r="r" b="b"/>
              <a:pathLst>
                <a:path w="105" h="234">
                  <a:moveTo>
                    <a:pt x="105" y="183"/>
                  </a:moveTo>
                  <a:lnTo>
                    <a:pt x="65" y="97"/>
                  </a:lnTo>
                  <a:lnTo>
                    <a:pt x="61" y="0"/>
                  </a:lnTo>
                  <a:lnTo>
                    <a:pt x="0" y="234"/>
                  </a:lnTo>
                  <a:lnTo>
                    <a:pt x="105" y="183"/>
                  </a:lnTo>
                  <a:lnTo>
                    <a:pt x="105" y="1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3" name="Freeform 69"/>
            <p:cNvSpPr>
              <a:spLocks/>
            </p:cNvSpPr>
            <p:nvPr/>
          </p:nvSpPr>
          <p:spPr bwMode="auto">
            <a:xfrm>
              <a:off x="1965" y="1327"/>
              <a:ext cx="156" cy="435"/>
            </a:xfrm>
            <a:custGeom>
              <a:avLst/>
              <a:gdLst>
                <a:gd name="T0" fmla="*/ 0 w 311"/>
                <a:gd name="T1" fmla="*/ 51 h 869"/>
                <a:gd name="T2" fmla="*/ 93 w 311"/>
                <a:gd name="T3" fmla="*/ 83 h 869"/>
                <a:gd name="T4" fmla="*/ 127 w 311"/>
                <a:gd name="T5" fmla="*/ 0 h 869"/>
                <a:gd name="T6" fmla="*/ 207 w 311"/>
                <a:gd name="T7" fmla="*/ 192 h 869"/>
                <a:gd name="T8" fmla="*/ 245 w 311"/>
                <a:gd name="T9" fmla="*/ 523 h 869"/>
                <a:gd name="T10" fmla="*/ 311 w 311"/>
                <a:gd name="T11" fmla="*/ 869 h 869"/>
                <a:gd name="T12" fmla="*/ 218 w 311"/>
                <a:gd name="T13" fmla="*/ 612 h 869"/>
                <a:gd name="T14" fmla="*/ 171 w 311"/>
                <a:gd name="T15" fmla="*/ 350 h 869"/>
                <a:gd name="T16" fmla="*/ 167 w 311"/>
                <a:gd name="T17" fmla="*/ 213 h 869"/>
                <a:gd name="T18" fmla="*/ 159 w 311"/>
                <a:gd name="T19" fmla="*/ 142 h 869"/>
                <a:gd name="T20" fmla="*/ 133 w 311"/>
                <a:gd name="T21" fmla="*/ 91 h 869"/>
                <a:gd name="T22" fmla="*/ 100 w 311"/>
                <a:gd name="T23" fmla="*/ 114 h 869"/>
                <a:gd name="T24" fmla="*/ 0 w 311"/>
                <a:gd name="T25" fmla="*/ 51 h 869"/>
                <a:gd name="T26" fmla="*/ 0 w 311"/>
                <a:gd name="T27" fmla="*/ 51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1" h="869">
                  <a:moveTo>
                    <a:pt x="0" y="51"/>
                  </a:moveTo>
                  <a:lnTo>
                    <a:pt x="93" y="83"/>
                  </a:lnTo>
                  <a:lnTo>
                    <a:pt x="127" y="0"/>
                  </a:lnTo>
                  <a:lnTo>
                    <a:pt x="207" y="192"/>
                  </a:lnTo>
                  <a:lnTo>
                    <a:pt x="245" y="523"/>
                  </a:lnTo>
                  <a:lnTo>
                    <a:pt x="311" y="869"/>
                  </a:lnTo>
                  <a:lnTo>
                    <a:pt x="218" y="612"/>
                  </a:lnTo>
                  <a:lnTo>
                    <a:pt x="171" y="350"/>
                  </a:lnTo>
                  <a:lnTo>
                    <a:pt x="167" y="213"/>
                  </a:lnTo>
                  <a:lnTo>
                    <a:pt x="159" y="142"/>
                  </a:lnTo>
                  <a:lnTo>
                    <a:pt x="133" y="91"/>
                  </a:lnTo>
                  <a:lnTo>
                    <a:pt x="100" y="114"/>
                  </a:lnTo>
                  <a:lnTo>
                    <a:pt x="0" y="5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4" name="Freeform 70"/>
            <p:cNvSpPr>
              <a:spLocks/>
            </p:cNvSpPr>
            <p:nvPr/>
          </p:nvSpPr>
          <p:spPr bwMode="auto">
            <a:xfrm>
              <a:off x="1739" y="1489"/>
              <a:ext cx="363" cy="472"/>
            </a:xfrm>
            <a:custGeom>
              <a:avLst/>
              <a:gdLst>
                <a:gd name="T0" fmla="*/ 624 w 726"/>
                <a:gd name="T1" fmla="*/ 11 h 945"/>
                <a:gd name="T2" fmla="*/ 586 w 726"/>
                <a:gd name="T3" fmla="*/ 196 h 945"/>
                <a:gd name="T4" fmla="*/ 527 w 726"/>
                <a:gd name="T5" fmla="*/ 356 h 945"/>
                <a:gd name="T6" fmla="*/ 439 w 726"/>
                <a:gd name="T7" fmla="*/ 487 h 945"/>
                <a:gd name="T8" fmla="*/ 329 w 726"/>
                <a:gd name="T9" fmla="*/ 546 h 945"/>
                <a:gd name="T10" fmla="*/ 329 w 726"/>
                <a:gd name="T11" fmla="*/ 599 h 945"/>
                <a:gd name="T12" fmla="*/ 181 w 726"/>
                <a:gd name="T13" fmla="*/ 804 h 945"/>
                <a:gd name="T14" fmla="*/ 0 w 726"/>
                <a:gd name="T15" fmla="*/ 945 h 945"/>
                <a:gd name="T16" fmla="*/ 232 w 726"/>
                <a:gd name="T17" fmla="*/ 797 h 945"/>
                <a:gd name="T18" fmla="*/ 373 w 726"/>
                <a:gd name="T19" fmla="*/ 588 h 945"/>
                <a:gd name="T20" fmla="*/ 413 w 726"/>
                <a:gd name="T21" fmla="*/ 705 h 945"/>
                <a:gd name="T22" fmla="*/ 523 w 726"/>
                <a:gd name="T23" fmla="*/ 797 h 945"/>
                <a:gd name="T24" fmla="*/ 656 w 726"/>
                <a:gd name="T25" fmla="*/ 875 h 945"/>
                <a:gd name="T26" fmla="*/ 726 w 726"/>
                <a:gd name="T27" fmla="*/ 808 h 945"/>
                <a:gd name="T28" fmla="*/ 711 w 726"/>
                <a:gd name="T29" fmla="*/ 728 h 945"/>
                <a:gd name="T30" fmla="*/ 648 w 726"/>
                <a:gd name="T31" fmla="*/ 783 h 945"/>
                <a:gd name="T32" fmla="*/ 633 w 726"/>
                <a:gd name="T33" fmla="*/ 702 h 945"/>
                <a:gd name="T34" fmla="*/ 553 w 726"/>
                <a:gd name="T35" fmla="*/ 724 h 945"/>
                <a:gd name="T36" fmla="*/ 580 w 726"/>
                <a:gd name="T37" fmla="*/ 561 h 945"/>
                <a:gd name="T38" fmla="*/ 580 w 726"/>
                <a:gd name="T39" fmla="*/ 321 h 945"/>
                <a:gd name="T40" fmla="*/ 645 w 726"/>
                <a:gd name="T41" fmla="*/ 0 h 945"/>
                <a:gd name="T42" fmla="*/ 624 w 726"/>
                <a:gd name="T43" fmla="*/ 11 h 945"/>
                <a:gd name="T44" fmla="*/ 624 w 726"/>
                <a:gd name="T45" fmla="*/ 11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6" h="945">
                  <a:moveTo>
                    <a:pt x="624" y="11"/>
                  </a:moveTo>
                  <a:lnTo>
                    <a:pt x="586" y="196"/>
                  </a:lnTo>
                  <a:lnTo>
                    <a:pt x="527" y="356"/>
                  </a:lnTo>
                  <a:lnTo>
                    <a:pt x="439" y="487"/>
                  </a:lnTo>
                  <a:lnTo>
                    <a:pt x="329" y="546"/>
                  </a:lnTo>
                  <a:lnTo>
                    <a:pt x="329" y="599"/>
                  </a:lnTo>
                  <a:lnTo>
                    <a:pt x="181" y="804"/>
                  </a:lnTo>
                  <a:lnTo>
                    <a:pt x="0" y="945"/>
                  </a:lnTo>
                  <a:lnTo>
                    <a:pt x="232" y="797"/>
                  </a:lnTo>
                  <a:lnTo>
                    <a:pt x="373" y="588"/>
                  </a:lnTo>
                  <a:lnTo>
                    <a:pt x="413" y="705"/>
                  </a:lnTo>
                  <a:lnTo>
                    <a:pt x="523" y="797"/>
                  </a:lnTo>
                  <a:lnTo>
                    <a:pt x="656" y="875"/>
                  </a:lnTo>
                  <a:lnTo>
                    <a:pt x="726" y="808"/>
                  </a:lnTo>
                  <a:lnTo>
                    <a:pt x="711" y="728"/>
                  </a:lnTo>
                  <a:lnTo>
                    <a:pt x="648" y="783"/>
                  </a:lnTo>
                  <a:lnTo>
                    <a:pt x="633" y="702"/>
                  </a:lnTo>
                  <a:lnTo>
                    <a:pt x="553" y="724"/>
                  </a:lnTo>
                  <a:lnTo>
                    <a:pt x="580" y="561"/>
                  </a:lnTo>
                  <a:lnTo>
                    <a:pt x="580" y="321"/>
                  </a:lnTo>
                  <a:lnTo>
                    <a:pt x="645" y="0"/>
                  </a:lnTo>
                  <a:lnTo>
                    <a:pt x="624" y="11"/>
                  </a:lnTo>
                  <a:lnTo>
                    <a:pt x="624"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5" name="Freeform 71"/>
            <p:cNvSpPr>
              <a:spLocks/>
            </p:cNvSpPr>
            <p:nvPr/>
          </p:nvSpPr>
          <p:spPr bwMode="auto">
            <a:xfrm>
              <a:off x="1947" y="1071"/>
              <a:ext cx="223" cy="793"/>
            </a:xfrm>
            <a:custGeom>
              <a:avLst/>
              <a:gdLst>
                <a:gd name="T0" fmla="*/ 0 w 446"/>
                <a:gd name="T1" fmla="*/ 0 h 1585"/>
                <a:gd name="T2" fmla="*/ 216 w 446"/>
                <a:gd name="T3" fmla="*/ 125 h 1585"/>
                <a:gd name="T4" fmla="*/ 368 w 446"/>
                <a:gd name="T5" fmla="*/ 361 h 1585"/>
                <a:gd name="T6" fmla="*/ 446 w 446"/>
                <a:gd name="T7" fmla="*/ 1212 h 1585"/>
                <a:gd name="T8" fmla="*/ 439 w 446"/>
                <a:gd name="T9" fmla="*/ 1346 h 1585"/>
                <a:gd name="T10" fmla="*/ 351 w 446"/>
                <a:gd name="T11" fmla="*/ 1585 h 1585"/>
                <a:gd name="T12" fmla="*/ 395 w 446"/>
                <a:gd name="T13" fmla="*/ 1309 h 1585"/>
                <a:gd name="T14" fmla="*/ 399 w 446"/>
                <a:gd name="T15" fmla="*/ 1013 h 1585"/>
                <a:gd name="T16" fmla="*/ 325 w 446"/>
                <a:gd name="T17" fmla="*/ 420 h 1585"/>
                <a:gd name="T18" fmla="*/ 258 w 446"/>
                <a:gd name="T19" fmla="*/ 239 h 1585"/>
                <a:gd name="T20" fmla="*/ 110 w 446"/>
                <a:gd name="T21" fmla="*/ 81 h 1585"/>
                <a:gd name="T22" fmla="*/ 0 w 446"/>
                <a:gd name="T23" fmla="*/ 0 h 1585"/>
                <a:gd name="T24" fmla="*/ 0 w 446"/>
                <a:gd name="T25" fmla="*/ 0 h 1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6" h="1585">
                  <a:moveTo>
                    <a:pt x="0" y="0"/>
                  </a:moveTo>
                  <a:lnTo>
                    <a:pt x="216" y="125"/>
                  </a:lnTo>
                  <a:lnTo>
                    <a:pt x="368" y="361"/>
                  </a:lnTo>
                  <a:lnTo>
                    <a:pt x="446" y="1212"/>
                  </a:lnTo>
                  <a:lnTo>
                    <a:pt x="439" y="1346"/>
                  </a:lnTo>
                  <a:lnTo>
                    <a:pt x="351" y="1585"/>
                  </a:lnTo>
                  <a:lnTo>
                    <a:pt x="395" y="1309"/>
                  </a:lnTo>
                  <a:lnTo>
                    <a:pt x="399" y="1013"/>
                  </a:lnTo>
                  <a:lnTo>
                    <a:pt x="325" y="420"/>
                  </a:lnTo>
                  <a:lnTo>
                    <a:pt x="258" y="239"/>
                  </a:lnTo>
                  <a:lnTo>
                    <a:pt x="110" y="81"/>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6" name="Freeform 72"/>
            <p:cNvSpPr>
              <a:spLocks/>
            </p:cNvSpPr>
            <p:nvPr/>
          </p:nvSpPr>
          <p:spPr bwMode="auto">
            <a:xfrm>
              <a:off x="864" y="1731"/>
              <a:ext cx="651" cy="832"/>
            </a:xfrm>
            <a:custGeom>
              <a:avLst/>
              <a:gdLst>
                <a:gd name="T0" fmla="*/ 1302 w 1302"/>
                <a:gd name="T1" fmla="*/ 0 h 1663"/>
                <a:gd name="T2" fmla="*/ 1133 w 1302"/>
                <a:gd name="T3" fmla="*/ 152 h 1663"/>
                <a:gd name="T4" fmla="*/ 968 w 1302"/>
                <a:gd name="T5" fmla="*/ 365 h 1663"/>
                <a:gd name="T6" fmla="*/ 1072 w 1302"/>
                <a:gd name="T7" fmla="*/ 161 h 1663"/>
                <a:gd name="T8" fmla="*/ 865 w 1302"/>
                <a:gd name="T9" fmla="*/ 199 h 1663"/>
                <a:gd name="T10" fmla="*/ 616 w 1302"/>
                <a:gd name="T11" fmla="*/ 180 h 1663"/>
                <a:gd name="T12" fmla="*/ 483 w 1302"/>
                <a:gd name="T13" fmla="*/ 277 h 1663"/>
                <a:gd name="T14" fmla="*/ 253 w 1302"/>
                <a:gd name="T15" fmla="*/ 789 h 1663"/>
                <a:gd name="T16" fmla="*/ 451 w 1302"/>
                <a:gd name="T17" fmla="*/ 1293 h 1663"/>
                <a:gd name="T18" fmla="*/ 266 w 1302"/>
                <a:gd name="T19" fmla="*/ 1127 h 1663"/>
                <a:gd name="T20" fmla="*/ 127 w 1302"/>
                <a:gd name="T21" fmla="*/ 1416 h 1663"/>
                <a:gd name="T22" fmla="*/ 502 w 1302"/>
                <a:gd name="T23" fmla="*/ 1445 h 1663"/>
                <a:gd name="T24" fmla="*/ 755 w 1302"/>
                <a:gd name="T25" fmla="*/ 1542 h 1663"/>
                <a:gd name="T26" fmla="*/ 460 w 1302"/>
                <a:gd name="T27" fmla="*/ 1513 h 1663"/>
                <a:gd name="T28" fmla="*/ 49 w 1302"/>
                <a:gd name="T29" fmla="*/ 1663 h 1663"/>
                <a:gd name="T30" fmla="*/ 0 w 1302"/>
                <a:gd name="T31" fmla="*/ 1663 h 1663"/>
                <a:gd name="T32" fmla="*/ 36 w 1302"/>
                <a:gd name="T33" fmla="*/ 1468 h 1663"/>
                <a:gd name="T34" fmla="*/ 133 w 1302"/>
                <a:gd name="T35" fmla="*/ 1228 h 1663"/>
                <a:gd name="T36" fmla="*/ 202 w 1302"/>
                <a:gd name="T37" fmla="*/ 1011 h 1663"/>
                <a:gd name="T38" fmla="*/ 188 w 1302"/>
                <a:gd name="T39" fmla="*/ 779 h 1663"/>
                <a:gd name="T40" fmla="*/ 451 w 1302"/>
                <a:gd name="T41" fmla="*/ 213 h 1663"/>
                <a:gd name="T42" fmla="*/ 664 w 1302"/>
                <a:gd name="T43" fmla="*/ 112 h 1663"/>
                <a:gd name="T44" fmla="*/ 1013 w 1302"/>
                <a:gd name="T45" fmla="*/ 106 h 1663"/>
                <a:gd name="T46" fmla="*/ 1302 w 1302"/>
                <a:gd name="T47" fmla="*/ 0 h 1663"/>
                <a:gd name="T48" fmla="*/ 1302 w 1302"/>
                <a:gd name="T49" fmla="*/ 0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02" h="1663">
                  <a:moveTo>
                    <a:pt x="1302" y="0"/>
                  </a:moveTo>
                  <a:lnTo>
                    <a:pt x="1133" y="152"/>
                  </a:lnTo>
                  <a:lnTo>
                    <a:pt x="968" y="365"/>
                  </a:lnTo>
                  <a:lnTo>
                    <a:pt x="1072" y="161"/>
                  </a:lnTo>
                  <a:lnTo>
                    <a:pt x="865" y="199"/>
                  </a:lnTo>
                  <a:lnTo>
                    <a:pt x="616" y="180"/>
                  </a:lnTo>
                  <a:lnTo>
                    <a:pt x="483" y="277"/>
                  </a:lnTo>
                  <a:lnTo>
                    <a:pt x="253" y="789"/>
                  </a:lnTo>
                  <a:lnTo>
                    <a:pt x="451" y="1293"/>
                  </a:lnTo>
                  <a:lnTo>
                    <a:pt x="266" y="1127"/>
                  </a:lnTo>
                  <a:lnTo>
                    <a:pt x="127" y="1416"/>
                  </a:lnTo>
                  <a:lnTo>
                    <a:pt x="502" y="1445"/>
                  </a:lnTo>
                  <a:lnTo>
                    <a:pt x="755" y="1542"/>
                  </a:lnTo>
                  <a:lnTo>
                    <a:pt x="460" y="1513"/>
                  </a:lnTo>
                  <a:lnTo>
                    <a:pt x="49" y="1663"/>
                  </a:lnTo>
                  <a:lnTo>
                    <a:pt x="0" y="1663"/>
                  </a:lnTo>
                  <a:lnTo>
                    <a:pt x="36" y="1468"/>
                  </a:lnTo>
                  <a:lnTo>
                    <a:pt x="133" y="1228"/>
                  </a:lnTo>
                  <a:lnTo>
                    <a:pt x="202" y="1011"/>
                  </a:lnTo>
                  <a:lnTo>
                    <a:pt x="188" y="779"/>
                  </a:lnTo>
                  <a:lnTo>
                    <a:pt x="451" y="213"/>
                  </a:lnTo>
                  <a:lnTo>
                    <a:pt x="664" y="112"/>
                  </a:lnTo>
                  <a:lnTo>
                    <a:pt x="1013" y="106"/>
                  </a:lnTo>
                  <a:lnTo>
                    <a:pt x="1302" y="0"/>
                  </a:lnTo>
                  <a:lnTo>
                    <a:pt x="130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7" name="Freeform 73"/>
            <p:cNvSpPr>
              <a:spLocks/>
            </p:cNvSpPr>
            <p:nvPr/>
          </p:nvSpPr>
          <p:spPr bwMode="auto">
            <a:xfrm>
              <a:off x="1172" y="2182"/>
              <a:ext cx="69" cy="318"/>
            </a:xfrm>
            <a:custGeom>
              <a:avLst/>
              <a:gdLst>
                <a:gd name="T0" fmla="*/ 139 w 139"/>
                <a:gd name="T1" fmla="*/ 637 h 637"/>
                <a:gd name="T2" fmla="*/ 0 w 139"/>
                <a:gd name="T3" fmla="*/ 0 h 637"/>
                <a:gd name="T4" fmla="*/ 29 w 139"/>
                <a:gd name="T5" fmla="*/ 608 h 637"/>
                <a:gd name="T6" fmla="*/ 139 w 139"/>
                <a:gd name="T7" fmla="*/ 637 h 637"/>
                <a:gd name="T8" fmla="*/ 139 w 139"/>
                <a:gd name="T9" fmla="*/ 637 h 637"/>
              </a:gdLst>
              <a:ahLst/>
              <a:cxnLst>
                <a:cxn ang="0">
                  <a:pos x="T0" y="T1"/>
                </a:cxn>
                <a:cxn ang="0">
                  <a:pos x="T2" y="T3"/>
                </a:cxn>
                <a:cxn ang="0">
                  <a:pos x="T4" y="T5"/>
                </a:cxn>
                <a:cxn ang="0">
                  <a:pos x="T6" y="T7"/>
                </a:cxn>
                <a:cxn ang="0">
                  <a:pos x="T8" y="T9"/>
                </a:cxn>
              </a:cxnLst>
              <a:rect l="0" t="0" r="r" b="b"/>
              <a:pathLst>
                <a:path w="139" h="637">
                  <a:moveTo>
                    <a:pt x="139" y="637"/>
                  </a:moveTo>
                  <a:lnTo>
                    <a:pt x="0" y="0"/>
                  </a:lnTo>
                  <a:lnTo>
                    <a:pt x="29" y="608"/>
                  </a:lnTo>
                  <a:lnTo>
                    <a:pt x="139" y="637"/>
                  </a:lnTo>
                  <a:lnTo>
                    <a:pt x="139" y="6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8" name="Freeform 74"/>
            <p:cNvSpPr>
              <a:spLocks/>
            </p:cNvSpPr>
            <p:nvPr/>
          </p:nvSpPr>
          <p:spPr bwMode="auto">
            <a:xfrm>
              <a:off x="1117" y="2403"/>
              <a:ext cx="459" cy="160"/>
            </a:xfrm>
            <a:custGeom>
              <a:avLst/>
              <a:gdLst>
                <a:gd name="T0" fmla="*/ 0 w 918"/>
                <a:gd name="T1" fmla="*/ 226 h 319"/>
                <a:gd name="T2" fmla="*/ 682 w 918"/>
                <a:gd name="T3" fmla="*/ 65 h 319"/>
                <a:gd name="T4" fmla="*/ 737 w 918"/>
                <a:gd name="T5" fmla="*/ 87 h 319"/>
                <a:gd name="T6" fmla="*/ 918 w 918"/>
                <a:gd name="T7" fmla="*/ 0 h 319"/>
                <a:gd name="T8" fmla="*/ 903 w 918"/>
                <a:gd name="T9" fmla="*/ 59 h 319"/>
                <a:gd name="T10" fmla="*/ 709 w 918"/>
                <a:gd name="T11" fmla="*/ 152 h 319"/>
                <a:gd name="T12" fmla="*/ 621 w 918"/>
                <a:gd name="T13" fmla="*/ 319 h 319"/>
                <a:gd name="T14" fmla="*/ 621 w 918"/>
                <a:gd name="T15" fmla="*/ 230 h 319"/>
                <a:gd name="T16" fmla="*/ 669 w 918"/>
                <a:gd name="T17" fmla="*/ 105 h 319"/>
                <a:gd name="T18" fmla="*/ 582 w 918"/>
                <a:gd name="T19" fmla="*/ 137 h 319"/>
                <a:gd name="T20" fmla="*/ 521 w 918"/>
                <a:gd name="T21" fmla="*/ 243 h 319"/>
                <a:gd name="T22" fmla="*/ 502 w 918"/>
                <a:gd name="T23" fmla="*/ 319 h 319"/>
                <a:gd name="T24" fmla="*/ 466 w 918"/>
                <a:gd name="T25" fmla="*/ 319 h 319"/>
                <a:gd name="T26" fmla="*/ 475 w 918"/>
                <a:gd name="T27" fmla="*/ 230 h 319"/>
                <a:gd name="T28" fmla="*/ 502 w 918"/>
                <a:gd name="T29" fmla="*/ 143 h 319"/>
                <a:gd name="T30" fmla="*/ 235 w 918"/>
                <a:gd name="T31" fmla="*/ 217 h 319"/>
                <a:gd name="T32" fmla="*/ 0 w 918"/>
                <a:gd name="T33" fmla="*/ 226 h 319"/>
                <a:gd name="T34" fmla="*/ 0 w 918"/>
                <a:gd name="T35" fmla="*/ 226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8" h="319">
                  <a:moveTo>
                    <a:pt x="0" y="226"/>
                  </a:moveTo>
                  <a:lnTo>
                    <a:pt x="682" y="65"/>
                  </a:lnTo>
                  <a:lnTo>
                    <a:pt x="737" y="87"/>
                  </a:lnTo>
                  <a:lnTo>
                    <a:pt x="918" y="0"/>
                  </a:lnTo>
                  <a:lnTo>
                    <a:pt x="903" y="59"/>
                  </a:lnTo>
                  <a:lnTo>
                    <a:pt x="709" y="152"/>
                  </a:lnTo>
                  <a:lnTo>
                    <a:pt x="621" y="319"/>
                  </a:lnTo>
                  <a:lnTo>
                    <a:pt x="621" y="230"/>
                  </a:lnTo>
                  <a:lnTo>
                    <a:pt x="669" y="105"/>
                  </a:lnTo>
                  <a:lnTo>
                    <a:pt x="582" y="137"/>
                  </a:lnTo>
                  <a:lnTo>
                    <a:pt x="521" y="243"/>
                  </a:lnTo>
                  <a:lnTo>
                    <a:pt x="502" y="319"/>
                  </a:lnTo>
                  <a:lnTo>
                    <a:pt x="466" y="319"/>
                  </a:lnTo>
                  <a:lnTo>
                    <a:pt x="475" y="230"/>
                  </a:lnTo>
                  <a:lnTo>
                    <a:pt x="502" y="143"/>
                  </a:lnTo>
                  <a:lnTo>
                    <a:pt x="235" y="217"/>
                  </a:lnTo>
                  <a:lnTo>
                    <a:pt x="0" y="226"/>
                  </a:lnTo>
                  <a:lnTo>
                    <a:pt x="0"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39" name="Freeform 75"/>
            <p:cNvSpPr>
              <a:spLocks/>
            </p:cNvSpPr>
            <p:nvPr/>
          </p:nvSpPr>
          <p:spPr bwMode="auto">
            <a:xfrm>
              <a:off x="1707" y="2149"/>
              <a:ext cx="138" cy="222"/>
            </a:xfrm>
            <a:custGeom>
              <a:avLst/>
              <a:gdLst>
                <a:gd name="T0" fmla="*/ 276 w 276"/>
                <a:gd name="T1" fmla="*/ 445 h 445"/>
                <a:gd name="T2" fmla="*/ 59 w 276"/>
                <a:gd name="T3" fmla="*/ 6 h 445"/>
                <a:gd name="T4" fmla="*/ 23 w 276"/>
                <a:gd name="T5" fmla="*/ 0 h 445"/>
                <a:gd name="T6" fmla="*/ 0 w 276"/>
                <a:gd name="T7" fmla="*/ 25 h 445"/>
                <a:gd name="T8" fmla="*/ 4 w 276"/>
                <a:gd name="T9" fmla="*/ 67 h 445"/>
                <a:gd name="T10" fmla="*/ 133 w 276"/>
                <a:gd name="T11" fmla="*/ 362 h 445"/>
                <a:gd name="T12" fmla="*/ 179 w 276"/>
                <a:gd name="T13" fmla="*/ 384 h 445"/>
                <a:gd name="T14" fmla="*/ 27 w 276"/>
                <a:gd name="T15" fmla="*/ 38 h 445"/>
                <a:gd name="T16" fmla="*/ 59 w 276"/>
                <a:gd name="T17" fmla="*/ 61 h 445"/>
                <a:gd name="T18" fmla="*/ 225 w 276"/>
                <a:gd name="T19" fmla="*/ 398 h 445"/>
                <a:gd name="T20" fmla="*/ 276 w 276"/>
                <a:gd name="T21" fmla="*/ 445 h 445"/>
                <a:gd name="T22" fmla="*/ 276 w 276"/>
                <a:gd name="T23" fmla="*/ 445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 h="445">
                  <a:moveTo>
                    <a:pt x="276" y="445"/>
                  </a:moveTo>
                  <a:lnTo>
                    <a:pt x="59" y="6"/>
                  </a:lnTo>
                  <a:lnTo>
                    <a:pt x="23" y="0"/>
                  </a:lnTo>
                  <a:lnTo>
                    <a:pt x="0" y="25"/>
                  </a:lnTo>
                  <a:lnTo>
                    <a:pt x="4" y="67"/>
                  </a:lnTo>
                  <a:lnTo>
                    <a:pt x="133" y="362"/>
                  </a:lnTo>
                  <a:lnTo>
                    <a:pt x="179" y="384"/>
                  </a:lnTo>
                  <a:lnTo>
                    <a:pt x="27" y="38"/>
                  </a:lnTo>
                  <a:lnTo>
                    <a:pt x="59" y="61"/>
                  </a:lnTo>
                  <a:lnTo>
                    <a:pt x="225" y="398"/>
                  </a:lnTo>
                  <a:lnTo>
                    <a:pt x="276" y="445"/>
                  </a:lnTo>
                  <a:lnTo>
                    <a:pt x="276" y="4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0" name="Freeform 76"/>
            <p:cNvSpPr>
              <a:spLocks/>
            </p:cNvSpPr>
            <p:nvPr/>
          </p:nvSpPr>
          <p:spPr bwMode="auto">
            <a:xfrm>
              <a:off x="1507" y="2265"/>
              <a:ext cx="859" cy="298"/>
            </a:xfrm>
            <a:custGeom>
              <a:avLst/>
              <a:gdLst>
                <a:gd name="T0" fmla="*/ 0 w 1719"/>
                <a:gd name="T1" fmla="*/ 597 h 597"/>
                <a:gd name="T2" fmla="*/ 147 w 1719"/>
                <a:gd name="T3" fmla="*/ 175 h 597"/>
                <a:gd name="T4" fmla="*/ 308 w 1719"/>
                <a:gd name="T5" fmla="*/ 175 h 597"/>
                <a:gd name="T6" fmla="*/ 858 w 1719"/>
                <a:gd name="T7" fmla="*/ 318 h 597"/>
                <a:gd name="T8" fmla="*/ 1198 w 1719"/>
                <a:gd name="T9" fmla="*/ 337 h 597"/>
                <a:gd name="T10" fmla="*/ 1324 w 1719"/>
                <a:gd name="T11" fmla="*/ 318 h 597"/>
                <a:gd name="T12" fmla="*/ 1230 w 1719"/>
                <a:gd name="T13" fmla="*/ 255 h 597"/>
                <a:gd name="T14" fmla="*/ 1230 w 1719"/>
                <a:gd name="T15" fmla="*/ 124 h 597"/>
                <a:gd name="T16" fmla="*/ 1405 w 1719"/>
                <a:gd name="T17" fmla="*/ 0 h 597"/>
                <a:gd name="T18" fmla="*/ 1609 w 1719"/>
                <a:gd name="T19" fmla="*/ 4 h 597"/>
                <a:gd name="T20" fmla="*/ 1719 w 1719"/>
                <a:gd name="T21" fmla="*/ 107 h 597"/>
                <a:gd name="T22" fmla="*/ 1677 w 1719"/>
                <a:gd name="T23" fmla="*/ 272 h 597"/>
                <a:gd name="T24" fmla="*/ 1531 w 1719"/>
                <a:gd name="T25" fmla="*/ 597 h 597"/>
                <a:gd name="T26" fmla="*/ 1451 w 1719"/>
                <a:gd name="T27" fmla="*/ 597 h 597"/>
                <a:gd name="T28" fmla="*/ 1603 w 1719"/>
                <a:gd name="T29" fmla="*/ 343 h 597"/>
                <a:gd name="T30" fmla="*/ 1379 w 1719"/>
                <a:gd name="T31" fmla="*/ 440 h 597"/>
                <a:gd name="T32" fmla="*/ 1143 w 1719"/>
                <a:gd name="T33" fmla="*/ 499 h 597"/>
                <a:gd name="T34" fmla="*/ 922 w 1719"/>
                <a:gd name="T35" fmla="*/ 597 h 597"/>
                <a:gd name="T36" fmla="*/ 780 w 1719"/>
                <a:gd name="T37" fmla="*/ 597 h 597"/>
                <a:gd name="T38" fmla="*/ 1059 w 1719"/>
                <a:gd name="T39" fmla="*/ 489 h 597"/>
                <a:gd name="T40" fmla="*/ 1396 w 1719"/>
                <a:gd name="T41" fmla="*/ 398 h 597"/>
                <a:gd name="T42" fmla="*/ 1586 w 1719"/>
                <a:gd name="T43" fmla="*/ 301 h 597"/>
                <a:gd name="T44" fmla="*/ 1609 w 1719"/>
                <a:gd name="T45" fmla="*/ 52 h 597"/>
                <a:gd name="T46" fmla="*/ 1415 w 1719"/>
                <a:gd name="T47" fmla="*/ 33 h 597"/>
                <a:gd name="T48" fmla="*/ 1299 w 1719"/>
                <a:gd name="T49" fmla="*/ 133 h 597"/>
                <a:gd name="T50" fmla="*/ 1382 w 1719"/>
                <a:gd name="T51" fmla="*/ 327 h 597"/>
                <a:gd name="T52" fmla="*/ 1185 w 1719"/>
                <a:gd name="T53" fmla="*/ 369 h 597"/>
                <a:gd name="T54" fmla="*/ 932 w 1719"/>
                <a:gd name="T55" fmla="*/ 360 h 597"/>
                <a:gd name="T56" fmla="*/ 706 w 1719"/>
                <a:gd name="T57" fmla="*/ 301 h 597"/>
                <a:gd name="T58" fmla="*/ 308 w 1719"/>
                <a:gd name="T59" fmla="*/ 230 h 597"/>
                <a:gd name="T60" fmla="*/ 194 w 1719"/>
                <a:gd name="T61" fmla="*/ 227 h 597"/>
                <a:gd name="T62" fmla="*/ 52 w 1719"/>
                <a:gd name="T63" fmla="*/ 597 h 597"/>
                <a:gd name="T64" fmla="*/ 0 w 1719"/>
                <a:gd name="T65" fmla="*/ 597 h 597"/>
                <a:gd name="T66" fmla="*/ 0 w 1719"/>
                <a:gd name="T67" fmla="*/ 59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19" h="597">
                  <a:moveTo>
                    <a:pt x="0" y="597"/>
                  </a:moveTo>
                  <a:lnTo>
                    <a:pt x="147" y="175"/>
                  </a:lnTo>
                  <a:lnTo>
                    <a:pt x="308" y="175"/>
                  </a:lnTo>
                  <a:lnTo>
                    <a:pt x="858" y="318"/>
                  </a:lnTo>
                  <a:lnTo>
                    <a:pt x="1198" y="337"/>
                  </a:lnTo>
                  <a:lnTo>
                    <a:pt x="1324" y="318"/>
                  </a:lnTo>
                  <a:lnTo>
                    <a:pt x="1230" y="255"/>
                  </a:lnTo>
                  <a:lnTo>
                    <a:pt x="1230" y="124"/>
                  </a:lnTo>
                  <a:lnTo>
                    <a:pt x="1405" y="0"/>
                  </a:lnTo>
                  <a:lnTo>
                    <a:pt x="1609" y="4"/>
                  </a:lnTo>
                  <a:lnTo>
                    <a:pt x="1719" y="107"/>
                  </a:lnTo>
                  <a:lnTo>
                    <a:pt x="1677" y="272"/>
                  </a:lnTo>
                  <a:lnTo>
                    <a:pt x="1531" y="597"/>
                  </a:lnTo>
                  <a:lnTo>
                    <a:pt x="1451" y="597"/>
                  </a:lnTo>
                  <a:lnTo>
                    <a:pt x="1603" y="343"/>
                  </a:lnTo>
                  <a:lnTo>
                    <a:pt x="1379" y="440"/>
                  </a:lnTo>
                  <a:lnTo>
                    <a:pt x="1143" y="499"/>
                  </a:lnTo>
                  <a:lnTo>
                    <a:pt x="922" y="597"/>
                  </a:lnTo>
                  <a:lnTo>
                    <a:pt x="780" y="597"/>
                  </a:lnTo>
                  <a:lnTo>
                    <a:pt x="1059" y="489"/>
                  </a:lnTo>
                  <a:lnTo>
                    <a:pt x="1396" y="398"/>
                  </a:lnTo>
                  <a:lnTo>
                    <a:pt x="1586" y="301"/>
                  </a:lnTo>
                  <a:lnTo>
                    <a:pt x="1609" y="52"/>
                  </a:lnTo>
                  <a:lnTo>
                    <a:pt x="1415" y="33"/>
                  </a:lnTo>
                  <a:lnTo>
                    <a:pt x="1299" y="133"/>
                  </a:lnTo>
                  <a:lnTo>
                    <a:pt x="1382" y="327"/>
                  </a:lnTo>
                  <a:lnTo>
                    <a:pt x="1185" y="369"/>
                  </a:lnTo>
                  <a:lnTo>
                    <a:pt x="932" y="360"/>
                  </a:lnTo>
                  <a:lnTo>
                    <a:pt x="706" y="301"/>
                  </a:lnTo>
                  <a:lnTo>
                    <a:pt x="308" y="230"/>
                  </a:lnTo>
                  <a:lnTo>
                    <a:pt x="194" y="227"/>
                  </a:lnTo>
                  <a:lnTo>
                    <a:pt x="52" y="597"/>
                  </a:lnTo>
                  <a:lnTo>
                    <a:pt x="0" y="597"/>
                  </a:lnTo>
                  <a:lnTo>
                    <a:pt x="0" y="5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1" name="Freeform 77"/>
            <p:cNvSpPr>
              <a:spLocks/>
            </p:cNvSpPr>
            <p:nvPr/>
          </p:nvSpPr>
          <p:spPr bwMode="auto">
            <a:xfrm>
              <a:off x="2071" y="2325"/>
              <a:ext cx="49" cy="115"/>
            </a:xfrm>
            <a:custGeom>
              <a:avLst/>
              <a:gdLst>
                <a:gd name="T0" fmla="*/ 97 w 97"/>
                <a:gd name="T1" fmla="*/ 0 h 230"/>
                <a:gd name="T2" fmla="*/ 0 w 97"/>
                <a:gd name="T3" fmla="*/ 230 h 230"/>
                <a:gd name="T4" fmla="*/ 45 w 97"/>
                <a:gd name="T5" fmla="*/ 226 h 230"/>
                <a:gd name="T6" fmla="*/ 97 w 97"/>
                <a:gd name="T7" fmla="*/ 0 h 230"/>
                <a:gd name="T8" fmla="*/ 97 w 97"/>
                <a:gd name="T9" fmla="*/ 0 h 230"/>
              </a:gdLst>
              <a:ahLst/>
              <a:cxnLst>
                <a:cxn ang="0">
                  <a:pos x="T0" y="T1"/>
                </a:cxn>
                <a:cxn ang="0">
                  <a:pos x="T2" y="T3"/>
                </a:cxn>
                <a:cxn ang="0">
                  <a:pos x="T4" y="T5"/>
                </a:cxn>
                <a:cxn ang="0">
                  <a:pos x="T6" y="T7"/>
                </a:cxn>
                <a:cxn ang="0">
                  <a:pos x="T8" y="T9"/>
                </a:cxn>
              </a:cxnLst>
              <a:rect l="0" t="0" r="r" b="b"/>
              <a:pathLst>
                <a:path w="97" h="230">
                  <a:moveTo>
                    <a:pt x="97" y="0"/>
                  </a:moveTo>
                  <a:lnTo>
                    <a:pt x="0" y="230"/>
                  </a:lnTo>
                  <a:lnTo>
                    <a:pt x="45" y="226"/>
                  </a:lnTo>
                  <a:lnTo>
                    <a:pt x="97" y="0"/>
                  </a:lnTo>
                  <a:lnTo>
                    <a:pt x="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2" name="Freeform 78"/>
            <p:cNvSpPr>
              <a:spLocks/>
            </p:cNvSpPr>
            <p:nvPr/>
          </p:nvSpPr>
          <p:spPr bwMode="auto">
            <a:xfrm>
              <a:off x="2159" y="2433"/>
              <a:ext cx="37" cy="48"/>
            </a:xfrm>
            <a:custGeom>
              <a:avLst/>
              <a:gdLst>
                <a:gd name="T0" fmla="*/ 74 w 74"/>
                <a:gd name="T1" fmla="*/ 0 h 97"/>
                <a:gd name="T2" fmla="*/ 55 w 74"/>
                <a:gd name="T3" fmla="*/ 74 h 97"/>
                <a:gd name="T4" fmla="*/ 0 w 74"/>
                <a:gd name="T5" fmla="*/ 97 h 97"/>
                <a:gd name="T6" fmla="*/ 74 w 74"/>
                <a:gd name="T7" fmla="*/ 0 h 97"/>
                <a:gd name="T8" fmla="*/ 74 w 74"/>
                <a:gd name="T9" fmla="*/ 0 h 97"/>
              </a:gdLst>
              <a:ahLst/>
              <a:cxnLst>
                <a:cxn ang="0">
                  <a:pos x="T0" y="T1"/>
                </a:cxn>
                <a:cxn ang="0">
                  <a:pos x="T2" y="T3"/>
                </a:cxn>
                <a:cxn ang="0">
                  <a:pos x="T4" y="T5"/>
                </a:cxn>
                <a:cxn ang="0">
                  <a:pos x="T6" y="T7"/>
                </a:cxn>
                <a:cxn ang="0">
                  <a:pos x="T8" y="T9"/>
                </a:cxn>
              </a:cxnLst>
              <a:rect l="0" t="0" r="r" b="b"/>
              <a:pathLst>
                <a:path w="74" h="97">
                  <a:moveTo>
                    <a:pt x="74" y="0"/>
                  </a:moveTo>
                  <a:lnTo>
                    <a:pt x="55" y="74"/>
                  </a:lnTo>
                  <a:lnTo>
                    <a:pt x="0" y="97"/>
                  </a:lnTo>
                  <a:lnTo>
                    <a:pt x="74" y="0"/>
                  </a:lnTo>
                  <a:lnTo>
                    <a:pt x="7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3" name="Freeform 79"/>
            <p:cNvSpPr>
              <a:spLocks/>
            </p:cNvSpPr>
            <p:nvPr/>
          </p:nvSpPr>
          <p:spPr bwMode="auto">
            <a:xfrm>
              <a:off x="1654" y="2308"/>
              <a:ext cx="242" cy="104"/>
            </a:xfrm>
            <a:custGeom>
              <a:avLst/>
              <a:gdLst>
                <a:gd name="T0" fmla="*/ 0 w 485"/>
                <a:gd name="T1" fmla="*/ 106 h 207"/>
                <a:gd name="T2" fmla="*/ 165 w 485"/>
                <a:gd name="T3" fmla="*/ 0 h 207"/>
                <a:gd name="T4" fmla="*/ 243 w 485"/>
                <a:gd name="T5" fmla="*/ 0 h 207"/>
                <a:gd name="T6" fmla="*/ 428 w 485"/>
                <a:gd name="T7" fmla="*/ 139 h 207"/>
                <a:gd name="T8" fmla="*/ 485 w 485"/>
                <a:gd name="T9" fmla="*/ 207 h 207"/>
                <a:gd name="T10" fmla="*/ 428 w 485"/>
                <a:gd name="T11" fmla="*/ 207 h 207"/>
                <a:gd name="T12" fmla="*/ 365 w 485"/>
                <a:gd name="T13" fmla="*/ 194 h 207"/>
                <a:gd name="T14" fmla="*/ 388 w 485"/>
                <a:gd name="T15" fmla="*/ 158 h 207"/>
                <a:gd name="T16" fmla="*/ 230 w 485"/>
                <a:gd name="T17" fmla="*/ 42 h 207"/>
                <a:gd name="T18" fmla="*/ 165 w 485"/>
                <a:gd name="T19" fmla="*/ 42 h 207"/>
                <a:gd name="T20" fmla="*/ 68 w 485"/>
                <a:gd name="T21" fmla="*/ 116 h 207"/>
                <a:gd name="T22" fmla="*/ 0 w 485"/>
                <a:gd name="T23" fmla="*/ 106 h 207"/>
                <a:gd name="T24" fmla="*/ 0 w 485"/>
                <a:gd name="T25" fmla="*/ 10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5" h="207">
                  <a:moveTo>
                    <a:pt x="0" y="106"/>
                  </a:moveTo>
                  <a:lnTo>
                    <a:pt x="165" y="0"/>
                  </a:lnTo>
                  <a:lnTo>
                    <a:pt x="243" y="0"/>
                  </a:lnTo>
                  <a:lnTo>
                    <a:pt x="428" y="139"/>
                  </a:lnTo>
                  <a:lnTo>
                    <a:pt x="485" y="207"/>
                  </a:lnTo>
                  <a:lnTo>
                    <a:pt x="428" y="207"/>
                  </a:lnTo>
                  <a:lnTo>
                    <a:pt x="365" y="194"/>
                  </a:lnTo>
                  <a:lnTo>
                    <a:pt x="388" y="158"/>
                  </a:lnTo>
                  <a:lnTo>
                    <a:pt x="230" y="42"/>
                  </a:lnTo>
                  <a:lnTo>
                    <a:pt x="165" y="42"/>
                  </a:lnTo>
                  <a:lnTo>
                    <a:pt x="68" y="116"/>
                  </a:lnTo>
                  <a:lnTo>
                    <a:pt x="0" y="106"/>
                  </a:lnTo>
                  <a:lnTo>
                    <a:pt x="0"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4" name="Freeform 80"/>
            <p:cNvSpPr>
              <a:spLocks/>
            </p:cNvSpPr>
            <p:nvPr/>
          </p:nvSpPr>
          <p:spPr bwMode="auto">
            <a:xfrm>
              <a:off x="1352" y="1933"/>
              <a:ext cx="88" cy="78"/>
            </a:xfrm>
            <a:custGeom>
              <a:avLst/>
              <a:gdLst>
                <a:gd name="T0" fmla="*/ 10 w 177"/>
                <a:gd name="T1" fmla="*/ 0 h 156"/>
                <a:gd name="T2" fmla="*/ 177 w 177"/>
                <a:gd name="T3" fmla="*/ 95 h 156"/>
                <a:gd name="T4" fmla="*/ 0 w 177"/>
                <a:gd name="T5" fmla="*/ 156 h 156"/>
                <a:gd name="T6" fmla="*/ 71 w 177"/>
                <a:gd name="T7" fmla="*/ 72 h 156"/>
                <a:gd name="T8" fmla="*/ 10 w 177"/>
                <a:gd name="T9" fmla="*/ 0 h 156"/>
                <a:gd name="T10" fmla="*/ 10 w 177"/>
                <a:gd name="T11" fmla="*/ 0 h 156"/>
              </a:gdLst>
              <a:ahLst/>
              <a:cxnLst>
                <a:cxn ang="0">
                  <a:pos x="T0" y="T1"/>
                </a:cxn>
                <a:cxn ang="0">
                  <a:pos x="T2" y="T3"/>
                </a:cxn>
                <a:cxn ang="0">
                  <a:pos x="T4" y="T5"/>
                </a:cxn>
                <a:cxn ang="0">
                  <a:pos x="T6" y="T7"/>
                </a:cxn>
                <a:cxn ang="0">
                  <a:pos x="T8" y="T9"/>
                </a:cxn>
                <a:cxn ang="0">
                  <a:pos x="T10" y="T11"/>
                </a:cxn>
              </a:cxnLst>
              <a:rect l="0" t="0" r="r" b="b"/>
              <a:pathLst>
                <a:path w="177" h="156">
                  <a:moveTo>
                    <a:pt x="10" y="0"/>
                  </a:moveTo>
                  <a:lnTo>
                    <a:pt x="177" y="95"/>
                  </a:lnTo>
                  <a:lnTo>
                    <a:pt x="0" y="156"/>
                  </a:lnTo>
                  <a:lnTo>
                    <a:pt x="71" y="72"/>
                  </a:lnTo>
                  <a:lnTo>
                    <a:pt x="10" y="0"/>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5" name="Freeform 81"/>
            <p:cNvSpPr>
              <a:spLocks/>
            </p:cNvSpPr>
            <p:nvPr/>
          </p:nvSpPr>
          <p:spPr bwMode="auto">
            <a:xfrm>
              <a:off x="1327" y="2061"/>
              <a:ext cx="170" cy="391"/>
            </a:xfrm>
            <a:custGeom>
              <a:avLst/>
              <a:gdLst>
                <a:gd name="T0" fmla="*/ 0 w 340"/>
                <a:gd name="T1" fmla="*/ 0 h 781"/>
                <a:gd name="T2" fmla="*/ 207 w 340"/>
                <a:gd name="T3" fmla="*/ 549 h 781"/>
                <a:gd name="T4" fmla="*/ 340 w 340"/>
                <a:gd name="T5" fmla="*/ 781 h 781"/>
                <a:gd name="T6" fmla="*/ 266 w 340"/>
                <a:gd name="T7" fmla="*/ 781 h 781"/>
                <a:gd name="T8" fmla="*/ 169 w 340"/>
                <a:gd name="T9" fmla="*/ 564 h 781"/>
                <a:gd name="T10" fmla="*/ 0 w 340"/>
                <a:gd name="T11" fmla="*/ 0 h 781"/>
                <a:gd name="T12" fmla="*/ 0 w 340"/>
                <a:gd name="T13" fmla="*/ 0 h 781"/>
              </a:gdLst>
              <a:ahLst/>
              <a:cxnLst>
                <a:cxn ang="0">
                  <a:pos x="T0" y="T1"/>
                </a:cxn>
                <a:cxn ang="0">
                  <a:pos x="T2" y="T3"/>
                </a:cxn>
                <a:cxn ang="0">
                  <a:pos x="T4" y="T5"/>
                </a:cxn>
                <a:cxn ang="0">
                  <a:pos x="T6" y="T7"/>
                </a:cxn>
                <a:cxn ang="0">
                  <a:pos x="T8" y="T9"/>
                </a:cxn>
                <a:cxn ang="0">
                  <a:pos x="T10" y="T11"/>
                </a:cxn>
                <a:cxn ang="0">
                  <a:pos x="T12" y="T13"/>
                </a:cxn>
              </a:cxnLst>
              <a:rect l="0" t="0" r="r" b="b"/>
              <a:pathLst>
                <a:path w="340" h="781">
                  <a:moveTo>
                    <a:pt x="0" y="0"/>
                  </a:moveTo>
                  <a:lnTo>
                    <a:pt x="207" y="549"/>
                  </a:lnTo>
                  <a:lnTo>
                    <a:pt x="340" y="781"/>
                  </a:lnTo>
                  <a:lnTo>
                    <a:pt x="266" y="781"/>
                  </a:lnTo>
                  <a:lnTo>
                    <a:pt x="169" y="56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6" name="Freeform 82"/>
            <p:cNvSpPr>
              <a:spLocks/>
            </p:cNvSpPr>
            <p:nvPr/>
          </p:nvSpPr>
          <p:spPr bwMode="auto">
            <a:xfrm>
              <a:off x="1536" y="1752"/>
              <a:ext cx="116" cy="612"/>
            </a:xfrm>
            <a:custGeom>
              <a:avLst/>
              <a:gdLst>
                <a:gd name="T0" fmla="*/ 42 w 232"/>
                <a:gd name="T1" fmla="*/ 0 h 1222"/>
                <a:gd name="T2" fmla="*/ 0 w 232"/>
                <a:gd name="T3" fmla="*/ 351 h 1222"/>
                <a:gd name="T4" fmla="*/ 10 w 232"/>
                <a:gd name="T5" fmla="*/ 640 h 1222"/>
                <a:gd name="T6" fmla="*/ 194 w 232"/>
                <a:gd name="T7" fmla="*/ 1213 h 1222"/>
                <a:gd name="T8" fmla="*/ 232 w 232"/>
                <a:gd name="T9" fmla="*/ 1222 h 1222"/>
                <a:gd name="T10" fmla="*/ 48 w 232"/>
                <a:gd name="T11" fmla="*/ 517 h 1222"/>
                <a:gd name="T12" fmla="*/ 42 w 232"/>
                <a:gd name="T13" fmla="*/ 0 h 1222"/>
                <a:gd name="T14" fmla="*/ 42 w 232"/>
                <a:gd name="T15" fmla="*/ 0 h 1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222">
                  <a:moveTo>
                    <a:pt x="42" y="0"/>
                  </a:moveTo>
                  <a:lnTo>
                    <a:pt x="0" y="351"/>
                  </a:lnTo>
                  <a:lnTo>
                    <a:pt x="10" y="640"/>
                  </a:lnTo>
                  <a:lnTo>
                    <a:pt x="194" y="1213"/>
                  </a:lnTo>
                  <a:lnTo>
                    <a:pt x="232" y="1222"/>
                  </a:lnTo>
                  <a:lnTo>
                    <a:pt x="48" y="517"/>
                  </a:lnTo>
                  <a:lnTo>
                    <a:pt x="42" y="0"/>
                  </a:lnTo>
                  <a:lnTo>
                    <a:pt x="4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7" name="Freeform 83"/>
            <p:cNvSpPr>
              <a:spLocks/>
            </p:cNvSpPr>
            <p:nvPr/>
          </p:nvSpPr>
          <p:spPr bwMode="auto">
            <a:xfrm>
              <a:off x="1816" y="1868"/>
              <a:ext cx="128" cy="498"/>
            </a:xfrm>
            <a:custGeom>
              <a:avLst/>
              <a:gdLst>
                <a:gd name="T0" fmla="*/ 257 w 257"/>
                <a:gd name="T1" fmla="*/ 0 h 996"/>
                <a:gd name="T2" fmla="*/ 166 w 257"/>
                <a:gd name="T3" fmla="*/ 192 h 996"/>
                <a:gd name="T4" fmla="*/ 65 w 257"/>
                <a:gd name="T5" fmla="*/ 515 h 996"/>
                <a:gd name="T6" fmla="*/ 0 w 257"/>
                <a:gd name="T7" fmla="*/ 912 h 996"/>
                <a:gd name="T8" fmla="*/ 36 w 257"/>
                <a:gd name="T9" fmla="*/ 996 h 996"/>
                <a:gd name="T10" fmla="*/ 143 w 257"/>
                <a:gd name="T11" fmla="*/ 446 h 996"/>
                <a:gd name="T12" fmla="*/ 257 w 257"/>
                <a:gd name="T13" fmla="*/ 0 h 996"/>
                <a:gd name="T14" fmla="*/ 257 w 257"/>
                <a:gd name="T15" fmla="*/ 0 h 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7" h="996">
                  <a:moveTo>
                    <a:pt x="257" y="0"/>
                  </a:moveTo>
                  <a:lnTo>
                    <a:pt x="166" y="192"/>
                  </a:lnTo>
                  <a:lnTo>
                    <a:pt x="65" y="515"/>
                  </a:lnTo>
                  <a:lnTo>
                    <a:pt x="0" y="912"/>
                  </a:lnTo>
                  <a:lnTo>
                    <a:pt x="36" y="996"/>
                  </a:lnTo>
                  <a:lnTo>
                    <a:pt x="143" y="446"/>
                  </a:lnTo>
                  <a:lnTo>
                    <a:pt x="257" y="0"/>
                  </a:lnTo>
                  <a:lnTo>
                    <a:pt x="25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8" name="Freeform 84"/>
            <p:cNvSpPr>
              <a:spLocks/>
            </p:cNvSpPr>
            <p:nvPr/>
          </p:nvSpPr>
          <p:spPr bwMode="auto">
            <a:xfrm>
              <a:off x="2025" y="1969"/>
              <a:ext cx="81" cy="132"/>
            </a:xfrm>
            <a:custGeom>
              <a:avLst/>
              <a:gdLst>
                <a:gd name="T0" fmla="*/ 48 w 162"/>
                <a:gd name="T1" fmla="*/ 0 h 264"/>
                <a:gd name="T2" fmla="*/ 162 w 162"/>
                <a:gd name="T3" fmla="*/ 204 h 264"/>
                <a:gd name="T4" fmla="*/ 65 w 162"/>
                <a:gd name="T5" fmla="*/ 264 h 264"/>
                <a:gd name="T6" fmla="*/ 0 w 162"/>
                <a:gd name="T7" fmla="*/ 217 h 264"/>
                <a:gd name="T8" fmla="*/ 94 w 162"/>
                <a:gd name="T9" fmla="*/ 175 h 264"/>
                <a:gd name="T10" fmla="*/ 48 w 162"/>
                <a:gd name="T11" fmla="*/ 0 h 264"/>
                <a:gd name="T12" fmla="*/ 48 w 162"/>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162" h="264">
                  <a:moveTo>
                    <a:pt x="48" y="0"/>
                  </a:moveTo>
                  <a:lnTo>
                    <a:pt x="162" y="204"/>
                  </a:lnTo>
                  <a:lnTo>
                    <a:pt x="65" y="264"/>
                  </a:lnTo>
                  <a:lnTo>
                    <a:pt x="0" y="217"/>
                  </a:lnTo>
                  <a:lnTo>
                    <a:pt x="94" y="175"/>
                  </a:lnTo>
                  <a:lnTo>
                    <a:pt x="48" y="0"/>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49" name="Freeform 85"/>
            <p:cNvSpPr>
              <a:spLocks/>
            </p:cNvSpPr>
            <p:nvPr/>
          </p:nvSpPr>
          <p:spPr bwMode="auto">
            <a:xfrm>
              <a:off x="1931" y="2158"/>
              <a:ext cx="137" cy="273"/>
            </a:xfrm>
            <a:custGeom>
              <a:avLst/>
              <a:gdLst>
                <a:gd name="T0" fmla="*/ 276 w 276"/>
                <a:gd name="T1" fmla="*/ 0 h 546"/>
                <a:gd name="T2" fmla="*/ 133 w 276"/>
                <a:gd name="T3" fmla="*/ 329 h 546"/>
                <a:gd name="T4" fmla="*/ 0 w 276"/>
                <a:gd name="T5" fmla="*/ 537 h 546"/>
                <a:gd name="T6" fmla="*/ 52 w 276"/>
                <a:gd name="T7" fmla="*/ 546 h 546"/>
                <a:gd name="T8" fmla="*/ 175 w 276"/>
                <a:gd name="T9" fmla="*/ 305 h 546"/>
                <a:gd name="T10" fmla="*/ 276 w 276"/>
                <a:gd name="T11" fmla="*/ 0 h 546"/>
                <a:gd name="T12" fmla="*/ 276 w 276"/>
                <a:gd name="T13" fmla="*/ 0 h 546"/>
              </a:gdLst>
              <a:ahLst/>
              <a:cxnLst>
                <a:cxn ang="0">
                  <a:pos x="T0" y="T1"/>
                </a:cxn>
                <a:cxn ang="0">
                  <a:pos x="T2" y="T3"/>
                </a:cxn>
                <a:cxn ang="0">
                  <a:pos x="T4" y="T5"/>
                </a:cxn>
                <a:cxn ang="0">
                  <a:pos x="T6" y="T7"/>
                </a:cxn>
                <a:cxn ang="0">
                  <a:pos x="T8" y="T9"/>
                </a:cxn>
                <a:cxn ang="0">
                  <a:pos x="T10" y="T11"/>
                </a:cxn>
                <a:cxn ang="0">
                  <a:pos x="T12" y="T13"/>
                </a:cxn>
              </a:cxnLst>
              <a:rect l="0" t="0" r="r" b="b"/>
              <a:pathLst>
                <a:path w="276" h="546">
                  <a:moveTo>
                    <a:pt x="276" y="0"/>
                  </a:moveTo>
                  <a:lnTo>
                    <a:pt x="133" y="329"/>
                  </a:lnTo>
                  <a:lnTo>
                    <a:pt x="0" y="537"/>
                  </a:lnTo>
                  <a:lnTo>
                    <a:pt x="52" y="546"/>
                  </a:lnTo>
                  <a:lnTo>
                    <a:pt x="175" y="305"/>
                  </a:lnTo>
                  <a:lnTo>
                    <a:pt x="276" y="0"/>
                  </a:lnTo>
                  <a:lnTo>
                    <a:pt x="27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50" name="Freeform 86"/>
            <p:cNvSpPr>
              <a:spLocks/>
            </p:cNvSpPr>
            <p:nvPr/>
          </p:nvSpPr>
          <p:spPr bwMode="auto">
            <a:xfrm>
              <a:off x="1604" y="1771"/>
              <a:ext cx="110" cy="170"/>
            </a:xfrm>
            <a:custGeom>
              <a:avLst/>
              <a:gdLst>
                <a:gd name="T0" fmla="*/ 46 w 221"/>
                <a:gd name="T1" fmla="*/ 0 h 340"/>
                <a:gd name="T2" fmla="*/ 221 w 221"/>
                <a:gd name="T3" fmla="*/ 340 h 340"/>
                <a:gd name="T4" fmla="*/ 0 w 221"/>
                <a:gd name="T5" fmla="*/ 13 h 340"/>
                <a:gd name="T6" fmla="*/ 46 w 221"/>
                <a:gd name="T7" fmla="*/ 0 h 340"/>
                <a:gd name="T8" fmla="*/ 46 w 221"/>
                <a:gd name="T9" fmla="*/ 0 h 340"/>
              </a:gdLst>
              <a:ahLst/>
              <a:cxnLst>
                <a:cxn ang="0">
                  <a:pos x="T0" y="T1"/>
                </a:cxn>
                <a:cxn ang="0">
                  <a:pos x="T2" y="T3"/>
                </a:cxn>
                <a:cxn ang="0">
                  <a:pos x="T4" y="T5"/>
                </a:cxn>
                <a:cxn ang="0">
                  <a:pos x="T6" y="T7"/>
                </a:cxn>
                <a:cxn ang="0">
                  <a:pos x="T8" y="T9"/>
                </a:cxn>
              </a:cxnLst>
              <a:rect l="0" t="0" r="r" b="b"/>
              <a:pathLst>
                <a:path w="221" h="340">
                  <a:moveTo>
                    <a:pt x="46" y="0"/>
                  </a:moveTo>
                  <a:lnTo>
                    <a:pt x="221" y="340"/>
                  </a:lnTo>
                  <a:lnTo>
                    <a:pt x="0" y="13"/>
                  </a:lnTo>
                  <a:lnTo>
                    <a:pt x="46" y="0"/>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51" name="Freeform 87"/>
            <p:cNvSpPr>
              <a:spLocks/>
            </p:cNvSpPr>
            <p:nvPr/>
          </p:nvSpPr>
          <p:spPr bwMode="auto">
            <a:xfrm>
              <a:off x="1617" y="1958"/>
              <a:ext cx="199" cy="179"/>
            </a:xfrm>
            <a:custGeom>
              <a:avLst/>
              <a:gdLst>
                <a:gd name="T0" fmla="*/ 0 w 397"/>
                <a:gd name="T1" fmla="*/ 175 h 360"/>
                <a:gd name="T2" fmla="*/ 217 w 397"/>
                <a:gd name="T3" fmla="*/ 0 h 360"/>
                <a:gd name="T4" fmla="*/ 350 w 397"/>
                <a:gd name="T5" fmla="*/ 171 h 360"/>
                <a:gd name="T6" fmla="*/ 397 w 397"/>
                <a:gd name="T7" fmla="*/ 360 h 360"/>
                <a:gd name="T8" fmla="*/ 222 w 397"/>
                <a:gd name="T9" fmla="*/ 52 h 360"/>
                <a:gd name="T10" fmla="*/ 0 w 397"/>
                <a:gd name="T11" fmla="*/ 175 h 360"/>
                <a:gd name="T12" fmla="*/ 0 w 397"/>
                <a:gd name="T13" fmla="*/ 175 h 360"/>
              </a:gdLst>
              <a:ahLst/>
              <a:cxnLst>
                <a:cxn ang="0">
                  <a:pos x="T0" y="T1"/>
                </a:cxn>
                <a:cxn ang="0">
                  <a:pos x="T2" y="T3"/>
                </a:cxn>
                <a:cxn ang="0">
                  <a:pos x="T4" y="T5"/>
                </a:cxn>
                <a:cxn ang="0">
                  <a:pos x="T6" y="T7"/>
                </a:cxn>
                <a:cxn ang="0">
                  <a:pos x="T8" y="T9"/>
                </a:cxn>
                <a:cxn ang="0">
                  <a:pos x="T10" y="T11"/>
                </a:cxn>
                <a:cxn ang="0">
                  <a:pos x="T12" y="T13"/>
                </a:cxn>
              </a:cxnLst>
              <a:rect l="0" t="0" r="r" b="b"/>
              <a:pathLst>
                <a:path w="397" h="360">
                  <a:moveTo>
                    <a:pt x="0" y="175"/>
                  </a:moveTo>
                  <a:lnTo>
                    <a:pt x="217" y="0"/>
                  </a:lnTo>
                  <a:lnTo>
                    <a:pt x="350" y="171"/>
                  </a:lnTo>
                  <a:lnTo>
                    <a:pt x="397" y="360"/>
                  </a:lnTo>
                  <a:lnTo>
                    <a:pt x="222" y="52"/>
                  </a:lnTo>
                  <a:lnTo>
                    <a:pt x="0" y="175"/>
                  </a:lnTo>
                  <a:lnTo>
                    <a:pt x="0" y="1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52" name="Freeform 88"/>
            <p:cNvSpPr>
              <a:spLocks/>
            </p:cNvSpPr>
            <p:nvPr/>
          </p:nvSpPr>
          <p:spPr bwMode="auto">
            <a:xfrm>
              <a:off x="1663" y="2001"/>
              <a:ext cx="113" cy="76"/>
            </a:xfrm>
            <a:custGeom>
              <a:avLst/>
              <a:gdLst>
                <a:gd name="T0" fmla="*/ 0 w 224"/>
                <a:gd name="T1" fmla="*/ 32 h 152"/>
                <a:gd name="T2" fmla="*/ 72 w 224"/>
                <a:gd name="T3" fmla="*/ 152 h 152"/>
                <a:gd name="T4" fmla="*/ 224 w 224"/>
                <a:gd name="T5" fmla="*/ 78 h 152"/>
                <a:gd name="T6" fmla="*/ 201 w 224"/>
                <a:gd name="T7" fmla="*/ 38 h 152"/>
                <a:gd name="T8" fmla="*/ 78 w 224"/>
                <a:gd name="T9" fmla="*/ 106 h 152"/>
                <a:gd name="T10" fmla="*/ 40 w 224"/>
                <a:gd name="T11" fmla="*/ 0 h 152"/>
                <a:gd name="T12" fmla="*/ 0 w 224"/>
                <a:gd name="T13" fmla="*/ 32 h 152"/>
                <a:gd name="T14" fmla="*/ 0 w 224"/>
                <a:gd name="T15" fmla="*/ 3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 h="152">
                  <a:moveTo>
                    <a:pt x="0" y="32"/>
                  </a:moveTo>
                  <a:lnTo>
                    <a:pt x="72" y="152"/>
                  </a:lnTo>
                  <a:lnTo>
                    <a:pt x="224" y="78"/>
                  </a:lnTo>
                  <a:lnTo>
                    <a:pt x="201" y="38"/>
                  </a:lnTo>
                  <a:lnTo>
                    <a:pt x="78" y="106"/>
                  </a:lnTo>
                  <a:lnTo>
                    <a:pt x="40" y="0"/>
                  </a:lnTo>
                  <a:lnTo>
                    <a:pt x="0" y="32"/>
                  </a:lnTo>
                  <a:lnTo>
                    <a:pt x="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53" name="Freeform 89"/>
            <p:cNvSpPr>
              <a:spLocks/>
            </p:cNvSpPr>
            <p:nvPr/>
          </p:nvSpPr>
          <p:spPr bwMode="auto">
            <a:xfrm>
              <a:off x="1617" y="2022"/>
              <a:ext cx="173" cy="97"/>
            </a:xfrm>
            <a:custGeom>
              <a:avLst/>
              <a:gdLst>
                <a:gd name="T0" fmla="*/ 0 w 346"/>
                <a:gd name="T1" fmla="*/ 55 h 194"/>
                <a:gd name="T2" fmla="*/ 93 w 346"/>
                <a:gd name="T3" fmla="*/ 161 h 194"/>
                <a:gd name="T4" fmla="*/ 230 w 346"/>
                <a:gd name="T5" fmla="*/ 194 h 194"/>
                <a:gd name="T6" fmla="*/ 346 w 346"/>
                <a:gd name="T7" fmla="*/ 142 h 194"/>
                <a:gd name="T8" fmla="*/ 268 w 346"/>
                <a:gd name="T9" fmla="*/ 83 h 194"/>
                <a:gd name="T10" fmla="*/ 272 w 346"/>
                <a:gd name="T11" fmla="*/ 148 h 194"/>
                <a:gd name="T12" fmla="*/ 213 w 346"/>
                <a:gd name="T13" fmla="*/ 97 h 194"/>
                <a:gd name="T14" fmla="*/ 198 w 346"/>
                <a:gd name="T15" fmla="*/ 157 h 194"/>
                <a:gd name="T16" fmla="*/ 165 w 346"/>
                <a:gd name="T17" fmla="*/ 106 h 194"/>
                <a:gd name="T18" fmla="*/ 97 w 346"/>
                <a:gd name="T19" fmla="*/ 129 h 194"/>
                <a:gd name="T20" fmla="*/ 120 w 346"/>
                <a:gd name="T21" fmla="*/ 45 h 194"/>
                <a:gd name="T22" fmla="*/ 51 w 346"/>
                <a:gd name="T23" fmla="*/ 68 h 194"/>
                <a:gd name="T24" fmla="*/ 64 w 346"/>
                <a:gd name="T25" fmla="*/ 0 h 194"/>
                <a:gd name="T26" fmla="*/ 0 w 346"/>
                <a:gd name="T27" fmla="*/ 55 h 194"/>
                <a:gd name="T28" fmla="*/ 0 w 346"/>
                <a:gd name="T29" fmla="*/ 5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194">
                  <a:moveTo>
                    <a:pt x="0" y="55"/>
                  </a:moveTo>
                  <a:lnTo>
                    <a:pt x="93" y="161"/>
                  </a:lnTo>
                  <a:lnTo>
                    <a:pt x="230" y="194"/>
                  </a:lnTo>
                  <a:lnTo>
                    <a:pt x="346" y="142"/>
                  </a:lnTo>
                  <a:lnTo>
                    <a:pt x="268" y="83"/>
                  </a:lnTo>
                  <a:lnTo>
                    <a:pt x="272" y="148"/>
                  </a:lnTo>
                  <a:lnTo>
                    <a:pt x="213" y="97"/>
                  </a:lnTo>
                  <a:lnTo>
                    <a:pt x="198" y="157"/>
                  </a:lnTo>
                  <a:lnTo>
                    <a:pt x="165" y="106"/>
                  </a:lnTo>
                  <a:lnTo>
                    <a:pt x="97" y="129"/>
                  </a:lnTo>
                  <a:lnTo>
                    <a:pt x="120" y="45"/>
                  </a:lnTo>
                  <a:lnTo>
                    <a:pt x="51" y="68"/>
                  </a:lnTo>
                  <a:lnTo>
                    <a:pt x="64" y="0"/>
                  </a:lnTo>
                  <a:lnTo>
                    <a:pt x="0" y="55"/>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54" name="Freeform 90"/>
            <p:cNvSpPr>
              <a:spLocks/>
            </p:cNvSpPr>
            <p:nvPr/>
          </p:nvSpPr>
          <p:spPr bwMode="auto">
            <a:xfrm>
              <a:off x="1654" y="2153"/>
              <a:ext cx="26" cy="211"/>
            </a:xfrm>
            <a:custGeom>
              <a:avLst/>
              <a:gdLst>
                <a:gd name="T0" fmla="*/ 32 w 51"/>
                <a:gd name="T1" fmla="*/ 0 h 420"/>
                <a:gd name="T2" fmla="*/ 0 w 51"/>
                <a:gd name="T3" fmla="*/ 420 h 420"/>
                <a:gd name="T4" fmla="*/ 51 w 51"/>
                <a:gd name="T5" fmla="*/ 420 h 420"/>
                <a:gd name="T6" fmla="*/ 32 w 51"/>
                <a:gd name="T7" fmla="*/ 0 h 420"/>
                <a:gd name="T8" fmla="*/ 32 w 51"/>
                <a:gd name="T9" fmla="*/ 0 h 420"/>
              </a:gdLst>
              <a:ahLst/>
              <a:cxnLst>
                <a:cxn ang="0">
                  <a:pos x="T0" y="T1"/>
                </a:cxn>
                <a:cxn ang="0">
                  <a:pos x="T2" y="T3"/>
                </a:cxn>
                <a:cxn ang="0">
                  <a:pos x="T4" y="T5"/>
                </a:cxn>
                <a:cxn ang="0">
                  <a:pos x="T6" y="T7"/>
                </a:cxn>
                <a:cxn ang="0">
                  <a:pos x="T8" y="T9"/>
                </a:cxn>
              </a:cxnLst>
              <a:rect l="0" t="0" r="r" b="b"/>
              <a:pathLst>
                <a:path w="51" h="420">
                  <a:moveTo>
                    <a:pt x="32" y="0"/>
                  </a:moveTo>
                  <a:lnTo>
                    <a:pt x="0" y="420"/>
                  </a:lnTo>
                  <a:lnTo>
                    <a:pt x="51" y="420"/>
                  </a:lnTo>
                  <a:lnTo>
                    <a:pt x="32" y="0"/>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4955" name="Freeform 91"/>
            <p:cNvSpPr>
              <a:spLocks/>
            </p:cNvSpPr>
            <p:nvPr/>
          </p:nvSpPr>
          <p:spPr bwMode="auto">
            <a:xfrm>
              <a:off x="1688" y="2221"/>
              <a:ext cx="31" cy="29"/>
            </a:xfrm>
            <a:custGeom>
              <a:avLst/>
              <a:gdLst>
                <a:gd name="T0" fmla="*/ 23 w 61"/>
                <a:gd name="T1" fmla="*/ 0 h 59"/>
                <a:gd name="T2" fmla="*/ 0 w 61"/>
                <a:gd name="T3" fmla="*/ 36 h 59"/>
                <a:gd name="T4" fmla="*/ 19 w 61"/>
                <a:gd name="T5" fmla="*/ 59 h 59"/>
                <a:gd name="T6" fmla="*/ 61 w 61"/>
                <a:gd name="T7" fmla="*/ 49 h 59"/>
                <a:gd name="T8" fmla="*/ 61 w 61"/>
                <a:gd name="T9" fmla="*/ 13 h 59"/>
                <a:gd name="T10" fmla="*/ 23 w 61"/>
                <a:gd name="T11" fmla="*/ 0 h 59"/>
                <a:gd name="T12" fmla="*/ 23 w 6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1" h="59">
                  <a:moveTo>
                    <a:pt x="23" y="0"/>
                  </a:moveTo>
                  <a:lnTo>
                    <a:pt x="0" y="36"/>
                  </a:lnTo>
                  <a:lnTo>
                    <a:pt x="19" y="59"/>
                  </a:lnTo>
                  <a:lnTo>
                    <a:pt x="61" y="49"/>
                  </a:lnTo>
                  <a:lnTo>
                    <a:pt x="61" y="13"/>
                  </a:lnTo>
                  <a:lnTo>
                    <a:pt x="23" y="0"/>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04958" name="Group 94"/>
          <p:cNvGrpSpPr>
            <a:grpSpLocks/>
          </p:cNvGrpSpPr>
          <p:nvPr/>
        </p:nvGrpSpPr>
        <p:grpSpPr bwMode="auto">
          <a:xfrm>
            <a:off x="4495800" y="1981200"/>
            <a:ext cx="4191000" cy="4191000"/>
            <a:chOff x="2832" y="1248"/>
            <a:chExt cx="2640" cy="2304"/>
          </a:xfrm>
        </p:grpSpPr>
        <p:sp>
          <p:nvSpPr>
            <p:cNvPr id="804866" name="Rectangle 2" descr="Divot"/>
            <p:cNvSpPr>
              <a:spLocks noChangeArrowheads="1"/>
            </p:cNvSpPr>
            <p:nvPr/>
          </p:nvSpPr>
          <p:spPr bwMode="auto">
            <a:xfrm>
              <a:off x="2832" y="1248"/>
              <a:ext cx="2640" cy="768"/>
            </a:xfrm>
            <a:prstGeom prst="rect">
              <a:avLst/>
            </a:prstGeom>
            <a:pattFill prst="divot">
              <a:fgClr>
                <a:srgbClr val="DDDDDD"/>
              </a:fgClr>
              <a:bgClr>
                <a:srgbClr val="FFFFFF"/>
              </a:bgClr>
            </a:pattFill>
            <a:ln w="762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200" b="1">
                  <a:latin typeface="Tahoma" charset="0"/>
                </a:rPr>
                <a:t>Choose Approach</a:t>
              </a:r>
            </a:p>
          </p:txBody>
        </p:sp>
        <p:sp>
          <p:nvSpPr>
            <p:cNvPr id="804956" name="Rectangle 92" descr="Divot"/>
            <p:cNvSpPr>
              <a:spLocks noChangeArrowheads="1"/>
            </p:cNvSpPr>
            <p:nvPr/>
          </p:nvSpPr>
          <p:spPr bwMode="auto">
            <a:xfrm>
              <a:off x="2832" y="2016"/>
              <a:ext cx="2640" cy="768"/>
            </a:xfrm>
            <a:prstGeom prst="rect">
              <a:avLst/>
            </a:prstGeom>
            <a:pattFill prst="divot">
              <a:fgClr>
                <a:srgbClr val="DDDDDD"/>
              </a:fgClr>
              <a:bgClr>
                <a:srgbClr val="FFFFFF"/>
              </a:bgClr>
            </a:pattFill>
            <a:ln w="762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200" b="1">
                  <a:latin typeface="Tahoma" charset="0"/>
                </a:rPr>
                <a:t>State Reasons</a:t>
              </a:r>
            </a:p>
          </p:txBody>
        </p:sp>
        <p:sp>
          <p:nvSpPr>
            <p:cNvPr id="804957" name="Rectangle 93" descr="Divot"/>
            <p:cNvSpPr>
              <a:spLocks noChangeArrowheads="1"/>
            </p:cNvSpPr>
            <p:nvPr/>
          </p:nvSpPr>
          <p:spPr bwMode="auto">
            <a:xfrm>
              <a:off x="2832" y="2784"/>
              <a:ext cx="2640" cy="768"/>
            </a:xfrm>
            <a:prstGeom prst="rect">
              <a:avLst/>
            </a:prstGeom>
            <a:pattFill prst="divot">
              <a:fgClr>
                <a:srgbClr val="DDDDDD"/>
              </a:fgClr>
              <a:bgClr>
                <a:srgbClr val="FFFFFF"/>
              </a:bgClr>
            </a:pattFill>
            <a:ln w="762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200" b="1">
                  <a:latin typeface="Tahoma" charset="0"/>
                </a:rPr>
                <a:t>Offer Alternatives</a:t>
              </a:r>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32541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a:xfrm>
            <a:off x="457200" y="381000"/>
            <a:ext cx="8229600" cy="1600200"/>
          </a:xfrm>
          <a:solidFill>
            <a:schemeClr val="tx1"/>
          </a:solidFill>
          <a:ln w="28575">
            <a:solidFill>
              <a:schemeClr val="tx1"/>
            </a:solidFill>
            <a:miter lim="800000"/>
            <a:headEnd/>
            <a:tailEnd/>
          </a:ln>
        </p:spPr>
        <p:txBody>
          <a:bodyPr/>
          <a:lstStyle/>
          <a:p>
            <a:r>
              <a:rPr lang="en-US" sz="4800">
                <a:solidFill>
                  <a:schemeClr val="bg1"/>
                </a:solidFill>
                <a:effectLst>
                  <a:outerShdw blurRad="38100" dist="38100" dir="2700000" algn="tl">
                    <a:srgbClr val="808080"/>
                  </a:outerShdw>
                </a:effectLst>
              </a:rPr>
              <a:t>Terminating Employment</a:t>
            </a:r>
          </a:p>
        </p:txBody>
      </p:sp>
      <p:grpSp>
        <p:nvGrpSpPr>
          <p:cNvPr id="773136" name="Group 16"/>
          <p:cNvGrpSpPr>
            <a:grpSpLocks/>
          </p:cNvGrpSpPr>
          <p:nvPr/>
        </p:nvGrpSpPr>
        <p:grpSpPr bwMode="auto">
          <a:xfrm>
            <a:off x="457200" y="1981200"/>
            <a:ext cx="8229600" cy="4191000"/>
            <a:chOff x="288" y="1248"/>
            <a:chExt cx="5184" cy="2640"/>
          </a:xfrm>
        </p:grpSpPr>
        <p:grpSp>
          <p:nvGrpSpPr>
            <p:cNvPr id="773135" name="Group 15"/>
            <p:cNvGrpSpPr>
              <a:grpSpLocks/>
            </p:cNvGrpSpPr>
            <p:nvPr/>
          </p:nvGrpSpPr>
          <p:grpSpPr bwMode="auto">
            <a:xfrm>
              <a:off x="288" y="1248"/>
              <a:ext cx="2256" cy="2640"/>
              <a:chOff x="288" y="1248"/>
              <a:chExt cx="2256" cy="2640"/>
            </a:xfrm>
          </p:grpSpPr>
          <p:sp>
            <p:nvSpPr>
              <p:cNvPr id="773124" name="Rectangle 4" descr="20%"/>
              <p:cNvSpPr>
                <a:spLocks noChangeArrowheads="1"/>
              </p:cNvSpPr>
              <p:nvPr/>
            </p:nvSpPr>
            <p:spPr bwMode="auto">
              <a:xfrm>
                <a:off x="288" y="1248"/>
                <a:ext cx="2160" cy="264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773125" name="Picture 5" descr="MCj036324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32" y="1348"/>
                <a:ext cx="2112" cy="2540"/>
              </a:xfrm>
              <a:prstGeom prst="rect">
                <a:avLst/>
              </a:prstGeom>
              <a:noFill/>
              <a:extLst>
                <a:ext uri="{909E8E84-426E-40DD-AFC4-6F175D3DCCD1}">
                  <a14:hiddenFill xmlns:a14="http://schemas.microsoft.com/office/drawing/2010/main">
                    <a:solidFill>
                      <a:srgbClr val="FFFFFF"/>
                    </a:solidFill>
                  </a14:hiddenFill>
                </a:ext>
              </a:extLst>
            </p:spPr>
          </p:pic>
          <p:sp>
            <p:nvSpPr>
              <p:cNvPr id="773130" name="Line 10"/>
              <p:cNvSpPr>
                <a:spLocks noChangeShapeType="1"/>
              </p:cNvSpPr>
              <p:nvPr/>
            </p:nvSpPr>
            <p:spPr bwMode="auto">
              <a:xfrm>
                <a:off x="1248" y="3888"/>
                <a:ext cx="67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grpSp>
          <p:nvGrpSpPr>
            <p:cNvPr id="773126" name="Group 6"/>
            <p:cNvGrpSpPr>
              <a:grpSpLocks/>
            </p:cNvGrpSpPr>
            <p:nvPr/>
          </p:nvGrpSpPr>
          <p:grpSpPr bwMode="auto">
            <a:xfrm>
              <a:off x="2448" y="1248"/>
              <a:ext cx="3024" cy="2640"/>
              <a:chOff x="288" y="1248"/>
              <a:chExt cx="2928" cy="2640"/>
            </a:xfrm>
          </p:grpSpPr>
          <p:sp>
            <p:nvSpPr>
              <p:cNvPr id="773127" name="Rectangle 7" descr="20%"/>
              <p:cNvSpPr>
                <a:spLocks noChangeArrowheads="1"/>
              </p:cNvSpPr>
              <p:nvPr/>
            </p:nvSpPr>
            <p:spPr bwMode="auto">
              <a:xfrm>
                <a:off x="288" y="1248"/>
                <a:ext cx="2928" cy="88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600" b="1">
                    <a:effectLst>
                      <a:outerShdw blurRad="38100" dist="38100" dir="2700000" algn="tl">
                        <a:srgbClr val="DDDDDD"/>
                      </a:outerShdw>
                    </a:effectLst>
                    <a:latin typeface="Arial Narrow" charset="0"/>
                  </a:rPr>
                  <a:t>Present the Reasons</a:t>
                </a:r>
              </a:p>
            </p:txBody>
          </p:sp>
          <p:sp>
            <p:nvSpPr>
              <p:cNvPr id="773128" name="Rectangle 8" descr="20%"/>
              <p:cNvSpPr>
                <a:spLocks noChangeArrowheads="1"/>
              </p:cNvSpPr>
              <p:nvPr/>
            </p:nvSpPr>
            <p:spPr bwMode="auto">
              <a:xfrm>
                <a:off x="288" y="2128"/>
                <a:ext cx="2928" cy="88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600" b="1">
                    <a:effectLst>
                      <a:outerShdw blurRad="38100" dist="38100" dir="2700000" algn="tl">
                        <a:srgbClr val="DDDDDD"/>
                      </a:outerShdw>
                    </a:effectLst>
                    <a:latin typeface="Arial Narrow" charset="0"/>
                  </a:rPr>
                  <a:t>Avoid Litigious Wording</a:t>
                </a:r>
              </a:p>
            </p:txBody>
          </p:sp>
          <p:sp>
            <p:nvSpPr>
              <p:cNvPr id="773129" name="Rectangle 9" descr="20%"/>
              <p:cNvSpPr>
                <a:spLocks noChangeArrowheads="1"/>
              </p:cNvSpPr>
              <p:nvPr/>
            </p:nvSpPr>
            <p:spPr bwMode="auto">
              <a:xfrm>
                <a:off x="288" y="3008"/>
                <a:ext cx="2928" cy="88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600" b="1">
                    <a:effectLst>
                      <a:outerShdw blurRad="38100" dist="38100" dir="2700000" algn="tl">
                        <a:srgbClr val="DDDDDD"/>
                      </a:outerShdw>
                    </a:effectLst>
                    <a:latin typeface="Arial Narrow" charset="0"/>
                  </a:rPr>
                  <a:t>Minimize Negativity</a:t>
                </a:r>
              </a:p>
            </p:txBody>
          </p:sp>
        </p:gr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5037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24.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7671"/>
            <a:ext cx="8967539" cy="4616333"/>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10653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026" y="-1"/>
            <a:ext cx="7397586" cy="6878457"/>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494194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
            <a:ext cx="8229600" cy="1143000"/>
          </a:xfrm>
        </p:spPr>
        <p:txBody>
          <a:bodyPr/>
          <a:lstStyle/>
          <a:p>
            <a:r>
              <a:rPr lang="en-US" dirty="0" smtClean="0"/>
              <a:t>Subject Line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06307778"/>
              </p:ext>
            </p:extLst>
          </p:nvPr>
        </p:nvGraphicFramePr>
        <p:xfrm>
          <a:off x="1106458" y="1036338"/>
          <a:ext cx="7443448" cy="2494280"/>
        </p:xfrm>
        <a:graphic>
          <a:graphicData uri="http://schemas.openxmlformats.org/drawingml/2006/table">
            <a:tbl>
              <a:tblPr firstRow="1" bandRow="1">
                <a:tableStyleId>{5C22544A-7EE6-4342-B048-85BDC9FD1C3A}</a:tableStyleId>
              </a:tblPr>
              <a:tblGrid>
                <a:gridCol w="2615266"/>
                <a:gridCol w="4828182"/>
              </a:tblGrid>
              <a:tr h="370840">
                <a:tc>
                  <a:txBody>
                    <a:bodyPr/>
                    <a:lstStyle/>
                    <a:p>
                      <a:r>
                        <a:rPr lang="en-US" dirty="0" smtClean="0">
                          <a:solidFill>
                            <a:schemeClr val="tx1"/>
                          </a:solidFill>
                        </a:rPr>
                        <a:t>Ineffective Subject Line</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Effective Subject Line</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July sales results</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July sales results: good news and bad news</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Friday meeting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Be ready for some tough questions at Friday’s meeting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Marketing reports</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Marketing reports are due Monday morning.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Employee</a:t>
                      </a:r>
                      <a:r>
                        <a:rPr lang="en-US" baseline="0" dirty="0" smtClean="0">
                          <a:solidFill>
                            <a:schemeClr val="tx1"/>
                          </a:solidFill>
                        </a:rPr>
                        <a:t> parking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Revised resurfacing schedule for parking lot.</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Status report</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Website redesign is falling behind schedule</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7" name="Footer Placeholder 6"/>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87642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77"/>
            <a:ext cx="8229600" cy="1143000"/>
          </a:xfrm>
        </p:spPr>
        <p:txBody>
          <a:bodyPr>
            <a:normAutofit/>
          </a:bodyPr>
          <a:lstStyle/>
          <a:p>
            <a:r>
              <a:rPr lang="en-US" sz="3600" dirty="0" smtClean="0"/>
              <a:t>Effective Email Writing Techniques</a:t>
            </a:r>
            <a:endParaRPr lang="en-US" sz="3600" dirty="0"/>
          </a:p>
        </p:txBody>
      </p:sp>
      <p:sp>
        <p:nvSpPr>
          <p:cNvPr id="4" name="TextBox 3"/>
          <p:cNvSpPr txBox="1"/>
          <p:nvPr/>
        </p:nvSpPr>
        <p:spPr>
          <a:xfrm>
            <a:off x="125733" y="1031138"/>
            <a:ext cx="8839095" cy="5386091"/>
          </a:xfrm>
          <a:prstGeom prst="rect">
            <a:avLst/>
          </a:prstGeom>
          <a:noFill/>
        </p:spPr>
        <p:txBody>
          <a:bodyPr wrap="square" rtlCol="0">
            <a:spAutoFit/>
          </a:bodyPr>
          <a:lstStyle/>
          <a:p>
            <a:r>
              <a:rPr lang="en-US" sz="2000" b="1" dirty="0" smtClean="0"/>
              <a:t>A. </a:t>
            </a:r>
            <a:r>
              <a:rPr lang="en-US" b="1" dirty="0" smtClean="0"/>
              <a:t>Treat e-mail as a professional communication medium.</a:t>
            </a:r>
          </a:p>
          <a:p>
            <a:pPr marL="285750" indent="-285750">
              <a:buFont typeface="Arial"/>
              <a:buChar char="•"/>
            </a:pPr>
            <a:r>
              <a:rPr lang="en-US" dirty="0" smtClean="0"/>
              <a:t>Remember that business e-mail is more formal than personal e-mail.</a:t>
            </a:r>
          </a:p>
          <a:p>
            <a:pPr marL="285750" indent="-285750">
              <a:buFont typeface="Arial"/>
              <a:buChar char="•"/>
            </a:pPr>
            <a:r>
              <a:rPr lang="en-US" dirty="0" smtClean="0"/>
              <a:t>Recognize that e-mail message carry the same legal weight as other business documents.</a:t>
            </a:r>
          </a:p>
          <a:p>
            <a:pPr marL="285750" indent="-285750">
              <a:buFont typeface="Arial"/>
              <a:buChar char="•"/>
            </a:pPr>
            <a:r>
              <a:rPr lang="en-US" dirty="0" smtClean="0"/>
              <a:t>Follow company e-mail policy; understand the restrictions your company places on e-mail usage.</a:t>
            </a:r>
          </a:p>
          <a:p>
            <a:pPr marL="285750" indent="-285750">
              <a:buFont typeface="Arial"/>
              <a:buChar char="•"/>
            </a:pPr>
            <a:r>
              <a:rPr lang="en-US" dirty="0" smtClean="0"/>
              <a:t>Practice good e-mail hygiene by no opening suspicious messages, keeping virus protection up to date and following other company guidelines.</a:t>
            </a:r>
          </a:p>
          <a:p>
            <a:r>
              <a:rPr lang="en-US" b="1" dirty="0" smtClean="0"/>
              <a:t>B. Adapt the three-step process for effective e-mail.</a:t>
            </a:r>
          </a:p>
          <a:p>
            <a:pPr marL="285750" indent="-285750">
              <a:buFont typeface="Arial"/>
              <a:buChar char="•"/>
            </a:pPr>
            <a:r>
              <a:rPr lang="en-US" dirty="0" smtClean="0"/>
              <a:t>Make sure every e-mail message you send is necessary.</a:t>
            </a:r>
          </a:p>
          <a:p>
            <a:pPr marL="285750" indent="-285750">
              <a:buFont typeface="Arial"/>
              <a:buChar char="•"/>
            </a:pPr>
            <a:r>
              <a:rPr lang="en-US" dirty="0" smtClean="0"/>
              <a:t>Don’t cc or bcc anyone who doesn't really need to see the message.</a:t>
            </a:r>
          </a:p>
          <a:p>
            <a:pPr marL="285750" indent="-285750">
              <a:buFont typeface="Arial"/>
              <a:buChar char="•"/>
            </a:pPr>
            <a:r>
              <a:rPr lang="en-US" dirty="0" smtClean="0"/>
              <a:t>Follow the chain of command.</a:t>
            </a:r>
          </a:p>
          <a:p>
            <a:pPr marL="285750" indent="-285750">
              <a:buFont typeface="Arial"/>
              <a:buChar char="•"/>
            </a:pPr>
            <a:r>
              <a:rPr lang="en-US" dirty="0" smtClean="0"/>
              <a:t>Pay attention to the quality of your writing and use correct grammar, spelling, and punctuation.</a:t>
            </a:r>
          </a:p>
          <a:p>
            <a:pPr marL="285750" indent="-285750">
              <a:buFont typeface="Arial"/>
              <a:buChar char="•"/>
            </a:pPr>
            <a:r>
              <a:rPr lang="en-US" dirty="0" smtClean="0"/>
              <a:t>Make your subject lines informative by clearly identifying the purpose of your message.</a:t>
            </a:r>
          </a:p>
          <a:p>
            <a:pPr marL="285750" indent="-285750">
              <a:buFont typeface="Arial"/>
              <a:buChar char="•"/>
            </a:pPr>
            <a:r>
              <a:rPr lang="en-US" dirty="0" smtClean="0"/>
              <a:t>Make your subject lines compelling by wording them in a way that intrigues your audiences.</a:t>
            </a:r>
          </a:p>
          <a:p>
            <a:pPr marL="285750" indent="-285750">
              <a:buFont typeface="Arial"/>
              <a:buChar char="•"/>
            </a:pPr>
            <a:r>
              <a:rPr lang="en-US" dirty="0" smtClean="0"/>
              <a:t>Update the subject line if you reply to the same message back and forth multiple times.</a:t>
            </a:r>
          </a:p>
          <a:p>
            <a:pPr marL="285750" indent="-285750">
              <a:buFont typeface="Arial"/>
              <a:buChar char="•"/>
            </a:pPr>
            <a:r>
              <a:rPr lang="en-US" dirty="0" smtClean="0"/>
              <a:t>Keep your emotions under control.</a:t>
            </a:r>
          </a:p>
          <a:p>
            <a:pPr marL="285750" indent="-285750">
              <a:buFont typeface="Arial"/>
              <a:buChar char="•"/>
            </a:pPr>
            <a:r>
              <a:rPr lang="en-US" dirty="0" smtClean="0"/>
              <a:t>Don’t mark messages as “urgent” unless they truly are urgent.</a:t>
            </a:r>
          </a:p>
        </p:txBody>
      </p:sp>
      <p:sp>
        <p:nvSpPr>
          <p:cNvPr id="6" name="Footer Placeholder 5"/>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514806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Email Writing Guideline</a:t>
            </a:r>
          </a:p>
        </p:txBody>
      </p:sp>
      <p:sp>
        <p:nvSpPr>
          <p:cNvPr id="3" name="Content Placeholder 2"/>
          <p:cNvSpPr>
            <a:spLocks noGrp="1"/>
          </p:cNvSpPr>
          <p:nvPr>
            <p:ph idx="1"/>
          </p:nvPr>
        </p:nvSpPr>
        <p:spPr/>
        <p:txBody>
          <a:bodyPr/>
          <a:lstStyle/>
          <a:p>
            <a:r>
              <a:rPr lang="en-US" dirty="0" smtClean="0"/>
              <a:t>Chain Mail</a:t>
            </a:r>
          </a:p>
          <a:p>
            <a:r>
              <a:rPr lang="en-US" dirty="0" smtClean="0"/>
              <a:t>Highlight Important Points</a:t>
            </a:r>
          </a:p>
          <a:p>
            <a:r>
              <a:rPr lang="en-US" dirty="0" smtClean="0"/>
              <a:t>Make it interesting</a:t>
            </a:r>
          </a:p>
          <a:p>
            <a:r>
              <a:rPr lang="en-US" dirty="0" smtClean="0"/>
              <a:t>Know which people you need to send</a:t>
            </a:r>
          </a:p>
          <a:p>
            <a:r>
              <a:rPr lang="en-US" dirty="0" smtClean="0"/>
              <a:t>Subject line is important</a:t>
            </a:r>
            <a:endParaRPr lang="en-US" dirty="0"/>
          </a:p>
        </p:txBody>
      </p:sp>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575973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3" name="Rectangle 3"/>
          <p:cNvSpPr>
            <a:spLocks noGrp="1" noChangeArrowheads="1"/>
          </p:cNvSpPr>
          <p:nvPr>
            <p:ph type="title"/>
          </p:nvPr>
        </p:nvSpPr>
        <p:spPr>
          <a:xfrm>
            <a:off x="457200" y="381000"/>
            <a:ext cx="8229600" cy="1600200"/>
          </a:xfrm>
          <a:solidFill>
            <a:srgbClr val="292929"/>
          </a:solidFill>
          <a:ln w="1270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Completing Business </a:t>
            </a:r>
            <a:br>
              <a:rPr lang="en-US" sz="4800">
                <a:solidFill>
                  <a:schemeClr val="bg1"/>
                </a:solidFill>
                <a:effectLst>
                  <a:outerShdw blurRad="38100" dist="38100" dir="2700000" algn="tl">
                    <a:srgbClr val="000000"/>
                  </a:outerShdw>
                </a:effectLst>
              </a:rPr>
            </a:br>
            <a:r>
              <a:rPr lang="en-US" sz="4800">
                <a:solidFill>
                  <a:schemeClr val="bg1"/>
                </a:solidFill>
                <a:effectLst>
                  <a:outerShdw blurRad="38100" dist="38100" dir="2700000" algn="tl">
                    <a:srgbClr val="000000"/>
                  </a:outerShdw>
                </a:effectLst>
              </a:rPr>
              <a:t>E-Mail</a:t>
            </a:r>
          </a:p>
        </p:txBody>
      </p:sp>
      <p:grpSp>
        <p:nvGrpSpPr>
          <p:cNvPr id="629776" name="Group 16"/>
          <p:cNvGrpSpPr>
            <a:grpSpLocks/>
          </p:cNvGrpSpPr>
          <p:nvPr/>
        </p:nvGrpSpPr>
        <p:grpSpPr bwMode="auto">
          <a:xfrm>
            <a:off x="457200" y="1981200"/>
            <a:ext cx="8229600" cy="4191000"/>
            <a:chOff x="288" y="1248"/>
            <a:chExt cx="5184" cy="2640"/>
          </a:xfrm>
        </p:grpSpPr>
        <p:sp>
          <p:nvSpPr>
            <p:cNvPr id="629762" name="Rectangle 2"/>
            <p:cNvSpPr>
              <a:spLocks noChangeArrowheads="1"/>
            </p:cNvSpPr>
            <p:nvPr/>
          </p:nvSpPr>
          <p:spPr bwMode="auto">
            <a:xfrm>
              <a:off x="288" y="1248"/>
              <a:ext cx="5184" cy="2640"/>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29765" name="Rectangle 5"/>
            <p:cNvSpPr>
              <a:spLocks noChangeArrowheads="1"/>
            </p:cNvSpPr>
            <p:nvPr/>
          </p:nvSpPr>
          <p:spPr bwMode="auto">
            <a:xfrm>
              <a:off x="432" y="2795"/>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Proofreading</a:t>
              </a:r>
            </a:p>
          </p:txBody>
        </p:sp>
        <p:sp>
          <p:nvSpPr>
            <p:cNvPr id="629766" name="Rectangle 6"/>
            <p:cNvSpPr>
              <a:spLocks noChangeArrowheads="1"/>
            </p:cNvSpPr>
            <p:nvPr/>
          </p:nvSpPr>
          <p:spPr bwMode="auto">
            <a:xfrm>
              <a:off x="2112" y="2795"/>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Signing</a:t>
              </a:r>
            </a:p>
          </p:txBody>
        </p:sp>
        <p:sp>
          <p:nvSpPr>
            <p:cNvPr id="629767" name="Rectangle 7"/>
            <p:cNvSpPr>
              <a:spLocks noChangeArrowheads="1"/>
            </p:cNvSpPr>
            <p:nvPr/>
          </p:nvSpPr>
          <p:spPr bwMode="auto">
            <a:xfrm>
              <a:off x="3792" y="2795"/>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Distributing</a:t>
              </a:r>
            </a:p>
          </p:txBody>
        </p:sp>
        <p:sp>
          <p:nvSpPr>
            <p:cNvPr id="629768" name="Rectangle 8"/>
            <p:cNvSpPr>
              <a:spLocks noChangeArrowheads="1"/>
            </p:cNvSpPr>
            <p:nvPr/>
          </p:nvSpPr>
          <p:spPr bwMode="auto">
            <a:xfrm>
              <a:off x="1056" y="1596"/>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Revising</a:t>
              </a:r>
            </a:p>
          </p:txBody>
        </p:sp>
        <p:sp>
          <p:nvSpPr>
            <p:cNvPr id="629769" name="Rectangle 9"/>
            <p:cNvSpPr>
              <a:spLocks noChangeArrowheads="1"/>
            </p:cNvSpPr>
            <p:nvPr/>
          </p:nvSpPr>
          <p:spPr bwMode="auto">
            <a:xfrm>
              <a:off x="3168" y="1596"/>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Producing</a:t>
              </a:r>
            </a:p>
          </p:txBody>
        </p:sp>
        <p:cxnSp>
          <p:nvCxnSpPr>
            <p:cNvPr id="629770" name="AutoShape 10" descr="Parchment"/>
            <p:cNvCxnSpPr>
              <a:cxnSpLocks noChangeShapeType="1"/>
              <a:stCxn id="629763" idx="2"/>
              <a:endCxn id="629768" idx="0"/>
            </p:cNvCxnSpPr>
            <p:nvPr/>
          </p:nvCxnSpPr>
          <p:spPr bwMode="auto">
            <a:xfrm rot="5400000">
              <a:off x="2178" y="894"/>
              <a:ext cx="348" cy="1056"/>
            </a:xfrm>
            <a:prstGeom prst="bentConnector3">
              <a:avLst>
                <a:gd name="adj1" fmla="val 50000"/>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1" name="AutoShape 11" descr="Parchment"/>
            <p:cNvCxnSpPr>
              <a:cxnSpLocks noChangeShapeType="1"/>
              <a:stCxn id="629763" idx="2"/>
              <a:endCxn id="629769" idx="0"/>
            </p:cNvCxnSpPr>
            <p:nvPr/>
          </p:nvCxnSpPr>
          <p:spPr bwMode="auto">
            <a:xfrm rot="16200000" flipH="1">
              <a:off x="3234" y="894"/>
              <a:ext cx="348" cy="1056"/>
            </a:xfrm>
            <a:prstGeom prst="bentConnector3">
              <a:avLst>
                <a:gd name="adj1" fmla="val 50000"/>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2" name="AutoShape 12" descr="Parchment"/>
            <p:cNvCxnSpPr>
              <a:cxnSpLocks noChangeShapeType="1"/>
              <a:stCxn id="629768" idx="2"/>
              <a:endCxn id="629765" idx="0"/>
            </p:cNvCxnSpPr>
            <p:nvPr/>
          </p:nvCxnSpPr>
          <p:spPr bwMode="auto">
            <a:xfrm rot="5400000">
              <a:off x="1363" y="2334"/>
              <a:ext cx="298" cy="624"/>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3" name="AutoShape 13" descr="Parchment"/>
            <p:cNvCxnSpPr>
              <a:cxnSpLocks noChangeShapeType="1"/>
              <a:stCxn id="629768" idx="2"/>
              <a:endCxn id="629766" idx="0"/>
            </p:cNvCxnSpPr>
            <p:nvPr/>
          </p:nvCxnSpPr>
          <p:spPr bwMode="auto">
            <a:xfrm rot="16200000" flipH="1">
              <a:off x="2203" y="2118"/>
              <a:ext cx="298" cy="1056"/>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4" name="AutoShape 14" descr="Parchment"/>
            <p:cNvCxnSpPr>
              <a:cxnSpLocks noChangeShapeType="1"/>
              <a:stCxn id="629769" idx="2"/>
              <a:endCxn id="629766" idx="0"/>
            </p:cNvCxnSpPr>
            <p:nvPr/>
          </p:nvCxnSpPr>
          <p:spPr bwMode="auto">
            <a:xfrm rot="5400000">
              <a:off x="3259" y="2118"/>
              <a:ext cx="298" cy="1056"/>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5" name="AutoShape 15" descr="Parchment"/>
            <p:cNvCxnSpPr>
              <a:cxnSpLocks noChangeShapeType="1"/>
              <a:stCxn id="629769" idx="2"/>
              <a:endCxn id="629767" idx="0"/>
            </p:cNvCxnSpPr>
            <p:nvPr/>
          </p:nvCxnSpPr>
          <p:spPr bwMode="auto">
            <a:xfrm rot="16200000" flipH="1">
              <a:off x="4099" y="2334"/>
              <a:ext cx="298" cy="624"/>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776897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3" name="Rectangle 3"/>
          <p:cNvSpPr>
            <a:spLocks noGrp="1" noChangeArrowheads="1"/>
          </p:cNvSpPr>
          <p:nvPr>
            <p:ph type="title"/>
          </p:nvPr>
        </p:nvSpPr>
        <p:spPr>
          <a:xfrm>
            <a:off x="457200" y="381000"/>
            <a:ext cx="8229600" cy="1600200"/>
          </a:xfrm>
          <a:solidFill>
            <a:srgbClr val="660066"/>
          </a:solidFill>
          <a:ln w="1905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Using Instant Messaging</a:t>
            </a:r>
          </a:p>
        </p:txBody>
      </p:sp>
      <p:grpSp>
        <p:nvGrpSpPr>
          <p:cNvPr id="645145" name="Group 25"/>
          <p:cNvGrpSpPr>
            <a:grpSpLocks/>
          </p:cNvGrpSpPr>
          <p:nvPr/>
        </p:nvGrpSpPr>
        <p:grpSpPr bwMode="auto">
          <a:xfrm>
            <a:off x="457200" y="1981200"/>
            <a:ext cx="8229600" cy="4191000"/>
            <a:chOff x="288" y="1248"/>
            <a:chExt cx="5184" cy="2640"/>
          </a:xfrm>
        </p:grpSpPr>
        <p:sp>
          <p:nvSpPr>
            <p:cNvPr id="645122" name="Rectangle 2" descr="Dotted diamond"/>
            <p:cNvSpPr>
              <a:spLocks noChangeArrowheads="1"/>
            </p:cNvSpPr>
            <p:nvPr/>
          </p:nvSpPr>
          <p:spPr bwMode="auto">
            <a:xfrm>
              <a:off x="288" y="1248"/>
              <a:ext cx="5184" cy="264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45129" name="Text Box 9" descr="Dotted diamond"/>
            <p:cNvSpPr txBox="1">
              <a:spLocks noChangeArrowheads="1"/>
            </p:cNvSpPr>
            <p:nvPr/>
          </p:nvSpPr>
          <p:spPr bwMode="auto">
            <a:xfrm>
              <a:off x="384" y="2534"/>
              <a:ext cx="852" cy="518"/>
            </a:xfrm>
            <a:prstGeom prst="rect">
              <a:avLst/>
            </a:prstGeom>
            <a:pattFill prst="dotDmnd">
              <a:fgClr>
                <a:srgbClr val="DDDDDD"/>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r>
                <a:rPr lang="en-US">
                  <a:latin typeface="Arial" charset="0"/>
                </a:rPr>
                <a:t>E-Mail</a:t>
              </a:r>
            </a:p>
            <a:p>
              <a:pPr algn="ctr" eaLnBrk="0" hangingPunct="0"/>
              <a:r>
                <a:rPr lang="en-US">
                  <a:latin typeface="Arial" charset="0"/>
                </a:rPr>
                <a:t>Systems</a:t>
              </a:r>
            </a:p>
          </p:txBody>
        </p:sp>
        <p:sp>
          <p:nvSpPr>
            <p:cNvPr id="645130" name="Text Box 10" descr="Dotted diamond"/>
            <p:cNvSpPr txBox="1">
              <a:spLocks noChangeArrowheads="1"/>
            </p:cNvSpPr>
            <p:nvPr/>
          </p:nvSpPr>
          <p:spPr bwMode="auto">
            <a:xfrm>
              <a:off x="4507" y="2534"/>
              <a:ext cx="917" cy="518"/>
            </a:xfrm>
            <a:prstGeom prst="rect">
              <a:avLst/>
            </a:prstGeom>
            <a:pattFill prst="dotDmnd">
              <a:fgClr>
                <a:srgbClr val="DDDDDD"/>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r>
                <a:rPr lang="en-US">
                  <a:latin typeface="Arial" charset="0"/>
                </a:rPr>
                <a:t>Social</a:t>
              </a:r>
            </a:p>
            <a:p>
              <a:pPr algn="ctr" eaLnBrk="0" hangingPunct="0"/>
              <a:r>
                <a:rPr lang="en-US">
                  <a:latin typeface="Arial" charset="0"/>
                </a:rPr>
                <a:t>Networks</a:t>
              </a:r>
            </a:p>
          </p:txBody>
        </p:sp>
        <p:cxnSp>
          <p:nvCxnSpPr>
            <p:cNvPr id="645131" name="AutoShape 11" descr="Dotted diamond"/>
            <p:cNvCxnSpPr>
              <a:cxnSpLocks noChangeShapeType="1"/>
              <a:stCxn id="645129" idx="3"/>
              <a:endCxn id="645128" idx="1"/>
            </p:cNvCxnSpPr>
            <p:nvPr/>
          </p:nvCxnSpPr>
          <p:spPr bwMode="auto">
            <a:xfrm flipV="1">
              <a:off x="1236" y="2178"/>
              <a:ext cx="357" cy="615"/>
            </a:xfrm>
            <a:prstGeom prst="bentConnector3">
              <a:avLst>
                <a:gd name="adj1" fmla="val 49861"/>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32" name="AutoShape 12" descr="Dotted diamond"/>
            <p:cNvCxnSpPr>
              <a:cxnSpLocks noChangeShapeType="1"/>
              <a:stCxn id="645129" idx="3"/>
              <a:endCxn id="645126" idx="1"/>
            </p:cNvCxnSpPr>
            <p:nvPr/>
          </p:nvCxnSpPr>
          <p:spPr bwMode="auto">
            <a:xfrm>
              <a:off x="1236" y="2793"/>
              <a:ext cx="357" cy="616"/>
            </a:xfrm>
            <a:prstGeom prst="bentConnector3">
              <a:avLst>
                <a:gd name="adj1" fmla="val 49861"/>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33" name="AutoShape 13" descr="Dotted diamond"/>
            <p:cNvCxnSpPr>
              <a:cxnSpLocks noChangeShapeType="1"/>
              <a:stCxn id="645129" idx="3"/>
              <a:endCxn id="645127" idx="1"/>
            </p:cNvCxnSpPr>
            <p:nvPr/>
          </p:nvCxnSpPr>
          <p:spPr bwMode="auto">
            <a:xfrm>
              <a:off x="1236" y="2793"/>
              <a:ext cx="357" cy="0"/>
            </a:xfrm>
            <a:prstGeom prst="straightConnector1">
              <a:avLst/>
            </a:prstGeom>
            <a:noFill/>
            <a:ln w="12700">
              <a:solidFill>
                <a:schemeClr val="tx1"/>
              </a:solidFill>
              <a:round/>
              <a:headEn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34" name="AutoShape 14" descr="Dotted diamond"/>
            <p:cNvCxnSpPr>
              <a:cxnSpLocks noChangeShapeType="1"/>
              <a:stCxn id="645130" idx="1"/>
              <a:endCxn id="645128" idx="3"/>
            </p:cNvCxnSpPr>
            <p:nvPr/>
          </p:nvCxnSpPr>
          <p:spPr bwMode="auto">
            <a:xfrm rot="10800000">
              <a:off x="4167" y="2178"/>
              <a:ext cx="340" cy="615"/>
            </a:xfrm>
            <a:prstGeom prst="bentConnector3">
              <a:avLst>
                <a:gd name="adj1" fmla="val 50000"/>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35" name="AutoShape 15" descr="Dotted diamond"/>
            <p:cNvCxnSpPr>
              <a:cxnSpLocks noChangeShapeType="1"/>
              <a:stCxn id="645130" idx="1"/>
              <a:endCxn id="645126" idx="3"/>
            </p:cNvCxnSpPr>
            <p:nvPr/>
          </p:nvCxnSpPr>
          <p:spPr bwMode="auto">
            <a:xfrm rot="10800000" flipV="1">
              <a:off x="4167" y="2793"/>
              <a:ext cx="340" cy="616"/>
            </a:xfrm>
            <a:prstGeom prst="bentConnector3">
              <a:avLst>
                <a:gd name="adj1" fmla="val 50000"/>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36" name="AutoShape 16" descr="Dotted diamond"/>
            <p:cNvCxnSpPr>
              <a:cxnSpLocks noChangeShapeType="1"/>
              <a:stCxn id="645130" idx="1"/>
              <a:endCxn id="645127" idx="3"/>
            </p:cNvCxnSpPr>
            <p:nvPr/>
          </p:nvCxnSpPr>
          <p:spPr bwMode="auto">
            <a:xfrm flipH="1">
              <a:off x="4167" y="2793"/>
              <a:ext cx="340" cy="0"/>
            </a:xfrm>
            <a:prstGeom prst="straightConnector1">
              <a:avLst/>
            </a:prstGeom>
            <a:noFill/>
            <a:ln w="12700">
              <a:solidFill>
                <a:schemeClr val="tx1"/>
              </a:solidFill>
              <a:round/>
              <a:headEnd/>
              <a:tailEnd type="triangl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645138" name="Text Box 18" descr="Dotted diamond"/>
            <p:cNvSpPr txBox="1">
              <a:spLocks noChangeArrowheads="1"/>
            </p:cNvSpPr>
            <p:nvPr/>
          </p:nvSpPr>
          <p:spPr bwMode="auto">
            <a:xfrm>
              <a:off x="1744" y="1344"/>
              <a:ext cx="2272" cy="288"/>
            </a:xfrm>
            <a:prstGeom prst="rect">
              <a:avLst/>
            </a:prstGeom>
            <a:pattFill prst="dotDmnd">
              <a:fgClr>
                <a:srgbClr val="DDDDDD"/>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eaLnBrk="0" hangingPunct="0"/>
              <a:r>
                <a:rPr lang="en-US">
                  <a:latin typeface="Arial" charset="0"/>
                </a:rPr>
                <a:t>Business Grade Systems</a:t>
              </a:r>
            </a:p>
          </p:txBody>
        </p:sp>
        <p:cxnSp>
          <p:nvCxnSpPr>
            <p:cNvPr id="645139" name="AutoShape 19"/>
            <p:cNvCxnSpPr>
              <a:cxnSpLocks noChangeShapeType="1"/>
              <a:stCxn id="645138" idx="2"/>
              <a:endCxn id="645128" idx="0"/>
            </p:cNvCxnSpPr>
            <p:nvPr/>
          </p:nvCxnSpPr>
          <p:spPr bwMode="auto">
            <a:xfrm>
              <a:off x="2880" y="1632"/>
              <a:ext cx="0" cy="24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40" name="AutoShape 20"/>
            <p:cNvCxnSpPr>
              <a:cxnSpLocks noChangeShapeType="1"/>
              <a:stCxn id="645138" idx="1"/>
              <a:endCxn id="645129" idx="0"/>
            </p:cNvCxnSpPr>
            <p:nvPr/>
          </p:nvCxnSpPr>
          <p:spPr bwMode="auto">
            <a:xfrm rot="10800000" flipV="1">
              <a:off x="810" y="1488"/>
              <a:ext cx="934" cy="1046"/>
            </a:xfrm>
            <a:prstGeom prst="bentConnector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45141" name="AutoShape 21"/>
            <p:cNvCxnSpPr>
              <a:cxnSpLocks noChangeShapeType="1"/>
              <a:stCxn id="645138" idx="3"/>
              <a:endCxn id="645130" idx="0"/>
            </p:cNvCxnSpPr>
            <p:nvPr/>
          </p:nvCxnSpPr>
          <p:spPr bwMode="auto">
            <a:xfrm>
              <a:off x="4016" y="1488"/>
              <a:ext cx="950" cy="1046"/>
            </a:xfrm>
            <a:prstGeom prst="bentConnector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645143" name="Group 23"/>
            <p:cNvGrpSpPr>
              <a:grpSpLocks/>
            </p:cNvGrpSpPr>
            <p:nvPr/>
          </p:nvGrpSpPr>
          <p:grpSpPr bwMode="auto">
            <a:xfrm>
              <a:off x="1593" y="1872"/>
              <a:ext cx="2574" cy="1842"/>
              <a:chOff x="1593" y="1872"/>
              <a:chExt cx="2574" cy="1842"/>
            </a:xfrm>
          </p:grpSpPr>
          <p:sp>
            <p:nvSpPr>
              <p:cNvPr id="645128" name="AutoShape 8" descr="Dotted diamond"/>
              <p:cNvSpPr>
                <a:spLocks noChangeArrowheads="1"/>
              </p:cNvSpPr>
              <p:nvPr/>
            </p:nvSpPr>
            <p:spPr bwMode="auto">
              <a:xfrm>
                <a:off x="1593" y="1872"/>
                <a:ext cx="2574" cy="611"/>
              </a:xfrm>
              <a:prstGeom prst="roundRect">
                <a:avLst>
                  <a:gd name="adj" fmla="val 16667"/>
                </a:avLst>
              </a:prstGeom>
              <a:pattFill prst="dotDmnd">
                <a:fgClr>
                  <a:srgbClr val="DDDDDD"/>
                </a:fgClr>
                <a:bgClr>
                  <a:schemeClr val="bg1"/>
                </a:bgClr>
              </a:pattFill>
              <a:ln w="12700">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eaLnBrk="0" hangingPunct="0"/>
                <a:r>
                  <a:rPr lang="en-US" sz="2800" b="1">
                    <a:latin typeface="Arial Narrow" charset="0"/>
                  </a:rPr>
                  <a:t>Routine Communication</a:t>
                </a:r>
              </a:p>
            </p:txBody>
          </p:sp>
          <p:sp>
            <p:nvSpPr>
              <p:cNvPr id="645127" name="AutoShape 7" descr="Dotted diamond"/>
              <p:cNvSpPr>
                <a:spLocks noChangeArrowheads="1"/>
              </p:cNvSpPr>
              <p:nvPr/>
            </p:nvSpPr>
            <p:spPr bwMode="auto">
              <a:xfrm>
                <a:off x="1593" y="2488"/>
                <a:ext cx="2574" cy="610"/>
              </a:xfrm>
              <a:prstGeom prst="roundRect">
                <a:avLst>
                  <a:gd name="adj" fmla="val 16667"/>
                </a:avLst>
              </a:prstGeom>
              <a:pattFill prst="dotDmnd">
                <a:fgClr>
                  <a:srgbClr val="DDDDDD"/>
                </a:fgClr>
                <a:bgClr>
                  <a:schemeClr val="bg1"/>
                </a:bgClr>
              </a:pattFill>
              <a:ln w="12700">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eaLnBrk="0" hangingPunct="0"/>
                <a:r>
                  <a:rPr lang="en-US" sz="2800" b="1">
                    <a:latin typeface="Arial Narrow" charset="0"/>
                  </a:rPr>
                  <a:t>Online Meetings</a:t>
                </a:r>
              </a:p>
            </p:txBody>
          </p:sp>
          <p:sp>
            <p:nvSpPr>
              <p:cNvPr id="645126" name="AutoShape 6" descr="Dotted diamond"/>
              <p:cNvSpPr>
                <a:spLocks noChangeArrowheads="1"/>
              </p:cNvSpPr>
              <p:nvPr/>
            </p:nvSpPr>
            <p:spPr bwMode="auto">
              <a:xfrm>
                <a:off x="1593" y="3103"/>
                <a:ext cx="2574" cy="611"/>
              </a:xfrm>
              <a:prstGeom prst="roundRect">
                <a:avLst>
                  <a:gd name="adj" fmla="val 16667"/>
                </a:avLst>
              </a:prstGeom>
              <a:pattFill prst="dotDmnd">
                <a:fgClr>
                  <a:srgbClr val="DDDDDD"/>
                </a:fgClr>
                <a:bgClr>
                  <a:schemeClr val="bg1"/>
                </a:bgClr>
              </a:pattFill>
              <a:ln w="12700">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eaLnBrk="0" hangingPunct="0"/>
                <a:r>
                  <a:rPr lang="en-US" sz="2800" b="1">
                    <a:latin typeface="Arial Narrow" charset="0"/>
                  </a:rPr>
                  <a:t>Internal Communication</a:t>
                </a:r>
              </a:p>
            </p:txBody>
          </p:sp>
        </p:gr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093332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212</TotalTime>
  <Words>3886</Words>
  <Application>Microsoft Office PowerPoint</Application>
  <PresentationFormat>On-screen Show (4:3)</PresentationFormat>
  <Paragraphs>385</Paragraphs>
  <Slides>38</Slides>
  <Notes>21</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Crafting Messages for Electronic Media</vt:lpstr>
      <vt:lpstr>Planning Business E-Mail </vt:lpstr>
      <vt:lpstr>PowerPoint Presentation</vt:lpstr>
      <vt:lpstr>PowerPoint Presentation</vt:lpstr>
      <vt:lpstr>Subject Line</vt:lpstr>
      <vt:lpstr>Effective Email Writing Techniques</vt:lpstr>
      <vt:lpstr>Email Writing Guideline</vt:lpstr>
      <vt:lpstr>Completing Business  E-Mail</vt:lpstr>
      <vt:lpstr>Using Instant Messaging</vt:lpstr>
      <vt:lpstr>Using Text Messaging</vt:lpstr>
      <vt:lpstr>Business IM Benefits</vt:lpstr>
      <vt:lpstr>Workplace IM Guidelines</vt:lpstr>
      <vt:lpstr>PowerPoint Presentation</vt:lpstr>
      <vt:lpstr>PowerPoint Presentation</vt:lpstr>
      <vt:lpstr>Writing Routine and Positive Messages</vt:lpstr>
      <vt:lpstr>Routine Requests</vt:lpstr>
      <vt:lpstr>Routine-Message Strategy</vt:lpstr>
      <vt:lpstr>PowerPoint Presentation</vt:lpstr>
      <vt:lpstr>Requesting Action</vt:lpstr>
      <vt:lpstr>Requesting Recommendation</vt:lpstr>
      <vt:lpstr>Routine Replies and Positive Messages</vt:lpstr>
      <vt:lpstr>PowerPoint Presentation</vt:lpstr>
      <vt:lpstr>Writing Negative Messages</vt:lpstr>
      <vt:lpstr>Goals of Negative Messages</vt:lpstr>
      <vt:lpstr>PowerPoint Presentation</vt:lpstr>
      <vt:lpstr> Choosing the Approach</vt:lpstr>
      <vt:lpstr>The Direct Approach</vt:lpstr>
      <vt:lpstr>PowerPoint Presentation</vt:lpstr>
      <vt:lpstr>The Indirect Approach</vt:lpstr>
      <vt:lpstr>PowerPoint Presentation</vt:lpstr>
      <vt:lpstr>PowerPoint Presentation</vt:lpstr>
      <vt:lpstr>Negative Messages</vt:lpstr>
      <vt:lpstr>Routine Business Requests</vt:lpstr>
      <vt:lpstr>Organizational News</vt:lpstr>
      <vt:lpstr>PowerPoint Presentation</vt:lpstr>
      <vt:lpstr>Employment Applications</vt:lpstr>
      <vt:lpstr>Terminating Employment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Taufique Hossain</dc:creator>
  <cp:lastModifiedBy>Taufique</cp:lastModifiedBy>
  <cp:revision>20</cp:revision>
  <dcterms:created xsi:type="dcterms:W3CDTF">2012-03-03T19:13:52Z</dcterms:created>
  <dcterms:modified xsi:type="dcterms:W3CDTF">2012-03-10T07:41:17Z</dcterms:modified>
</cp:coreProperties>
</file>